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3972" r:id="rId2"/>
  </p:sldMasterIdLst>
  <p:notesMasterIdLst>
    <p:notesMasterId r:id="rId24"/>
  </p:notesMasterIdLst>
  <p:handoutMasterIdLst>
    <p:handoutMasterId r:id="rId25"/>
  </p:handoutMasterIdLst>
  <p:sldIdLst>
    <p:sldId id="441" r:id="rId3"/>
    <p:sldId id="411" r:id="rId4"/>
    <p:sldId id="421" r:id="rId5"/>
    <p:sldId id="436" r:id="rId6"/>
    <p:sldId id="439" r:id="rId7"/>
    <p:sldId id="429" r:id="rId8"/>
    <p:sldId id="426" r:id="rId9"/>
    <p:sldId id="420" r:id="rId10"/>
    <p:sldId id="434" r:id="rId11"/>
    <p:sldId id="432" r:id="rId12"/>
    <p:sldId id="427" r:id="rId13"/>
    <p:sldId id="435" r:id="rId14"/>
    <p:sldId id="412" r:id="rId15"/>
    <p:sldId id="416" r:id="rId16"/>
    <p:sldId id="415" r:id="rId17"/>
    <p:sldId id="291" r:id="rId18"/>
    <p:sldId id="437" r:id="rId19"/>
    <p:sldId id="438" r:id="rId20"/>
    <p:sldId id="428" r:id="rId21"/>
    <p:sldId id="424" r:id="rId22"/>
    <p:sldId id="430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81891"/>
  </p:normalViewPr>
  <p:slideViewPr>
    <p:cSldViewPr snapToGrid="0">
      <p:cViewPr varScale="1">
        <p:scale>
          <a:sx n="54" d="100"/>
          <a:sy n="54" d="100"/>
        </p:scale>
        <p:origin x="9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702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örn Teitsson - SLS" userId="b35d2f77-2c16-4c65-83d6-53033feadf7d" providerId="ADAL" clId="{BD482E6C-ABB0-4238-B19D-9214A5289C77}"/>
    <pc:docChg chg="custSel addSld delSld modSld sldOrd">
      <pc:chgData name="Björn Teitsson - SLS" userId="b35d2f77-2c16-4c65-83d6-53033feadf7d" providerId="ADAL" clId="{BD482E6C-ABB0-4238-B19D-9214A5289C77}" dt="2022-11-17T12:29:39.776" v="12" actId="47"/>
      <pc:docMkLst>
        <pc:docMk/>
      </pc:docMkLst>
      <pc:sldChg chg="new del ord">
        <pc:chgData name="Björn Teitsson - SLS" userId="b35d2f77-2c16-4c65-83d6-53033feadf7d" providerId="ADAL" clId="{BD482E6C-ABB0-4238-B19D-9214A5289C77}" dt="2022-11-17T12:28:14.377" v="4" actId="47"/>
        <pc:sldMkLst>
          <pc:docMk/>
          <pc:sldMk cId="3057889042" sldId="440"/>
        </pc:sldMkLst>
      </pc:sldChg>
      <pc:sldChg chg="delSp modSp new mod modClrScheme chgLayout">
        <pc:chgData name="Björn Teitsson - SLS" userId="b35d2f77-2c16-4c65-83d6-53033feadf7d" providerId="ADAL" clId="{BD482E6C-ABB0-4238-B19D-9214A5289C77}" dt="2022-11-17T12:28:59.724" v="10" actId="700"/>
        <pc:sldMkLst>
          <pc:docMk/>
          <pc:sldMk cId="335584780" sldId="441"/>
        </pc:sldMkLst>
        <pc:spChg chg="del mod">
          <ac:chgData name="Björn Teitsson - SLS" userId="b35d2f77-2c16-4c65-83d6-53033feadf7d" providerId="ADAL" clId="{BD482E6C-ABB0-4238-B19D-9214A5289C77}" dt="2022-11-17T12:28:48.418" v="9" actId="478"/>
          <ac:spMkLst>
            <pc:docMk/>
            <pc:sldMk cId="335584780" sldId="441"/>
            <ac:spMk id="2" creationId="{DD4D858C-E21B-45F1-6558-451B0F00D74C}"/>
          </ac:spMkLst>
        </pc:spChg>
        <pc:spChg chg="del mod">
          <ac:chgData name="Björn Teitsson - SLS" userId="b35d2f77-2c16-4c65-83d6-53033feadf7d" providerId="ADAL" clId="{BD482E6C-ABB0-4238-B19D-9214A5289C77}" dt="2022-11-17T12:28:59.724" v="10" actId="700"/>
          <ac:spMkLst>
            <pc:docMk/>
            <pc:sldMk cId="335584780" sldId="441"/>
            <ac:spMk id="3" creationId="{10EFF41C-005A-0DD9-580A-8CDEC82B226E}"/>
          </ac:spMkLst>
        </pc:spChg>
      </pc:sldChg>
      <pc:sldChg chg="new del">
        <pc:chgData name="Björn Teitsson - SLS" userId="b35d2f77-2c16-4c65-83d6-53033feadf7d" providerId="ADAL" clId="{BD482E6C-ABB0-4238-B19D-9214A5289C77}" dt="2022-11-17T12:28:21.203" v="6" actId="47"/>
        <pc:sldMkLst>
          <pc:docMk/>
          <pc:sldMk cId="544301821" sldId="442"/>
        </pc:sldMkLst>
      </pc:sldChg>
      <pc:sldChg chg="new del">
        <pc:chgData name="Björn Teitsson - SLS" userId="b35d2f77-2c16-4c65-83d6-53033feadf7d" providerId="ADAL" clId="{BD482E6C-ABB0-4238-B19D-9214A5289C77}" dt="2022-11-17T12:29:39.776" v="12" actId="47"/>
        <pc:sldMkLst>
          <pc:docMk/>
          <pc:sldMk cId="1315972495" sldId="44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58" cy="49688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1"/>
            <a:ext cx="2944958" cy="49688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24AF23AC-0FF3-4EA1-8398-DD9A611F5443}" type="datetimeFigureOut">
              <a:rPr lang="is-IS" smtClean="0"/>
              <a:t>17.11.2022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3"/>
            <a:ext cx="2944958" cy="496888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429753"/>
            <a:ext cx="2944958" cy="496888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983FEC79-BCB7-4B7C-ADB1-39F6EBF260A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85345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056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78313058-7EA5-4389-9E62-C546F3DD21AD}" type="datetimeFigureOut">
              <a:rPr lang="is-IS"/>
              <a:t>17.11.2022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1" rIns="91423" bIns="45711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79768" y="4777202"/>
            <a:ext cx="5438140" cy="3908614"/>
          </a:xfrm>
          <a:prstGeom prst="rect">
            <a:avLst/>
          </a:prstGeom>
        </p:spPr>
        <p:txBody>
          <a:bodyPr vert="horz" lIns="91423" tIns="45711" rIns="91423" bIns="45711" rtlCol="0"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2" y="9428592"/>
            <a:ext cx="2945659" cy="498055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50444" y="9428592"/>
            <a:ext cx="2945659" cy="498055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95316F2E-353E-4761-9CD0-813F05B3D7E5}" type="slidenum">
              <a:rPr lang="is-IS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32255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16F2E-353E-4761-9CD0-813F05B3D7E5}" type="slidenum">
              <a:rPr lang="is-IS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64568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16F2E-353E-4761-9CD0-813F05B3D7E5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7133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16F2E-353E-4761-9CD0-813F05B3D7E5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8081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16F2E-353E-4761-9CD0-813F05B3D7E5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0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16F2E-353E-4761-9CD0-813F05B3D7E5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75612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lnSpc>
                <a:spcPct val="80000"/>
              </a:lnSpc>
              <a:buNone/>
            </a:pPr>
            <a:r>
              <a:rPr lang="en-GB" dirty="0" err="1"/>
              <a:t>Þau</a:t>
            </a:r>
            <a:r>
              <a:rPr lang="en-GB" dirty="0"/>
              <a:t> </a:t>
            </a:r>
            <a:r>
              <a:rPr lang="en-GB" dirty="0" err="1"/>
              <a:t>heilsufarsvandamál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helst</a:t>
            </a:r>
            <a:r>
              <a:rPr lang="en-GB" dirty="0"/>
              <a:t> </a:t>
            </a:r>
            <a:r>
              <a:rPr lang="en-GB" dirty="0" err="1"/>
              <a:t>hafa</a:t>
            </a:r>
            <a:r>
              <a:rPr lang="en-GB" dirty="0"/>
              <a:t> </a:t>
            </a:r>
            <a:r>
              <a:rPr lang="en-GB" dirty="0" err="1"/>
              <a:t>verið</a:t>
            </a:r>
            <a:r>
              <a:rPr lang="en-GB" dirty="0"/>
              <a:t> </a:t>
            </a:r>
            <a:r>
              <a:rPr lang="en-GB" dirty="0" err="1"/>
              <a:t>tengd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umhverfi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skipulag</a:t>
            </a:r>
            <a:r>
              <a:rPr lang="en-GB" dirty="0"/>
              <a:t> </a:t>
            </a:r>
            <a:r>
              <a:rPr lang="en-GB" dirty="0" err="1"/>
              <a:t>eru</a:t>
            </a:r>
            <a:r>
              <a:rPr lang="en-GB" dirty="0"/>
              <a:t> </a:t>
            </a:r>
            <a:r>
              <a:rPr lang="en-GB" dirty="0" err="1"/>
              <a:t>hjartasjúkdómar</a:t>
            </a:r>
            <a:r>
              <a:rPr lang="en-GB" dirty="0"/>
              <a:t>, </a:t>
            </a:r>
            <a:r>
              <a:rPr lang="en-GB" dirty="0" err="1"/>
              <a:t>öndunarfærasjúkdómar</a:t>
            </a:r>
            <a:r>
              <a:rPr lang="en-GB" dirty="0"/>
              <a:t>, </a:t>
            </a:r>
            <a:r>
              <a:rPr lang="en-GB" dirty="0" err="1"/>
              <a:t>ofþyngd</a:t>
            </a:r>
            <a:r>
              <a:rPr lang="en-GB" dirty="0"/>
              <a:t>, </a:t>
            </a:r>
            <a:r>
              <a:rPr lang="en-GB" dirty="0" err="1"/>
              <a:t>geðræn</a:t>
            </a:r>
            <a:r>
              <a:rPr lang="en-GB" dirty="0"/>
              <a:t> </a:t>
            </a:r>
            <a:r>
              <a:rPr lang="en-GB" dirty="0" err="1"/>
              <a:t>vandamál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slys</a:t>
            </a:r>
            <a:r>
              <a:rPr lang="en-GB" dirty="0"/>
              <a:t>.</a:t>
            </a:r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16F2E-353E-4761-9CD0-813F05B3D7E5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37582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16F2E-353E-4761-9CD0-813F05B3D7E5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841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lvl="1" indent="0">
              <a:buNone/>
            </a:pP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aðlögun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að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loftslagsbreytingum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verði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leiðarljós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sveitarfélaga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í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skipulagsgerð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og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húsnæðisuppbyggingu</a:t>
            </a:r>
            <a:r>
              <a:rPr lang="en-GB" sz="12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.</a:t>
            </a:r>
          </a:p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16F2E-353E-4761-9CD0-813F05B3D7E5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19910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16F2E-353E-4761-9CD0-813F05B3D7E5}" type="slidenum">
              <a:rPr lang="is-IS" smtClean="0"/>
              <a:t>21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6199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November 17,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November 17,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November 17,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2155831"/>
          </a:xfrm>
        </p:spPr>
        <p:txBody>
          <a:bodyPr/>
          <a:lstStyle>
            <a:lvl1pPr algn="ctr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Heiti</a:t>
            </a:r>
            <a:r>
              <a:rPr lang="en-US" dirty="0"/>
              <a:t> </a:t>
            </a:r>
            <a:r>
              <a:rPr lang="en-US" dirty="0" err="1"/>
              <a:t>fyrirlesturs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57760"/>
            <a:ext cx="8534400" cy="121444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Fyrirlesari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34EB-CA2C-4706-86EE-39C609608001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0"/>
            <a:ext cx="12192000" cy="1981200"/>
          </a:xfrm>
          <a:prstGeom prst="round2SameRect">
            <a:avLst>
              <a:gd name="adj1" fmla="val 0"/>
              <a:gd name="adj2" fmla="val 43281"/>
            </a:avLst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68221" y="332854"/>
            <a:ext cx="1632000" cy="1229967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>
            <a:off x="2299055" y="409829"/>
            <a:ext cx="7571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Samband íslenskra sveitarfélaga</a:t>
            </a:r>
          </a:p>
        </p:txBody>
      </p:sp>
    </p:spTree>
    <p:extLst>
      <p:ext uri="{BB962C8B-B14F-4D97-AF65-F5344CB8AC3E}">
        <p14:creationId xmlns:p14="http://schemas.microsoft.com/office/powerpoint/2010/main" val="627957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alf Frame 6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8501" y="274638"/>
            <a:ext cx="9842540" cy="1143000"/>
          </a:xfrm>
          <a:prstGeom prst="rect">
            <a:avLst/>
          </a:prstGeom>
        </p:spPr>
        <p:txBody>
          <a:bodyPr/>
          <a:lstStyle>
            <a:lvl1pPr>
              <a:defRPr spc="100" baseline="0"/>
            </a:lvl1pPr>
          </a:lstStyle>
          <a:p>
            <a:r>
              <a:rPr lang="is-IS" noProof="0"/>
              <a:t>Titill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9775" y="1609165"/>
            <a:ext cx="10784577" cy="47577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s-IS" noProof="0" dirty="0"/>
              <a:t>Vélrita texta</a:t>
            </a:r>
          </a:p>
          <a:p>
            <a:pPr lvl="1"/>
            <a:r>
              <a:rPr lang="is-IS" noProof="0" dirty="0"/>
              <a:t>Annað þrep</a:t>
            </a:r>
          </a:p>
          <a:p>
            <a:pPr lvl="2"/>
            <a:r>
              <a:rPr lang="is-IS" noProof="0" dirty="0"/>
              <a:t>Þriðja þrep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pic>
        <p:nvPicPr>
          <p:cNvPr id="8" name="Picture 7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99360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is-IS" noProof="0" dirty="0"/>
              <a:t>milliglæra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noProof="0" dirty="0"/>
              <a:t>Fyrirsögn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7" name="Half Frame 6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59625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8499" y="274638"/>
            <a:ext cx="984254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s-IS" noProof="0" dirty="0"/>
              <a:t>Titill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412" y="1600201"/>
            <a:ext cx="5327688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noProof="0" dirty="0"/>
              <a:t>Vélrita texta</a:t>
            </a:r>
          </a:p>
          <a:p>
            <a:pPr lvl="1"/>
            <a:r>
              <a:rPr lang="is-IS" noProof="0" dirty="0"/>
              <a:t>Annað þrep</a:t>
            </a:r>
          </a:p>
          <a:p>
            <a:pPr lvl="2"/>
            <a:r>
              <a:rPr lang="is-IS" noProof="0" dirty="0"/>
              <a:t>Þriðja þrep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6201" y="1600201"/>
            <a:ext cx="5295899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 baseline="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noProof="0" dirty="0"/>
              <a:t>Vélrita texta</a:t>
            </a:r>
          </a:p>
          <a:p>
            <a:pPr lvl="1"/>
            <a:r>
              <a:rPr lang="is-IS" noProof="0" dirty="0"/>
              <a:t>Annað þrep</a:t>
            </a:r>
          </a:p>
          <a:p>
            <a:pPr lvl="2"/>
            <a:r>
              <a:rPr lang="is-IS" noProof="0" dirty="0"/>
              <a:t>Þriðja þrep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8" name="Half Frame 7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0264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8499" y="274638"/>
            <a:ext cx="993779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s-IS" noProof="0"/>
              <a:t>Titill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06412" y="1535113"/>
            <a:ext cx="532980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noProof="0"/>
              <a:t>Fyrirsögn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412" y="2174875"/>
            <a:ext cx="532980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 baseline="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noProof="0"/>
              <a:t>Vélrita texta</a:t>
            </a:r>
          </a:p>
          <a:p>
            <a:pPr lvl="1"/>
            <a:r>
              <a:rPr lang="is-IS" noProof="0"/>
              <a:t>Annað þrep</a:t>
            </a:r>
          </a:p>
          <a:p>
            <a:pPr lvl="2"/>
            <a:r>
              <a:rPr lang="is-IS" noProof="0"/>
              <a:t>Þriðja þrep</a:t>
            </a:r>
          </a:p>
          <a:p>
            <a:pPr lvl="3"/>
            <a:r>
              <a:rPr lang="is-IS" noProof="0"/>
              <a:t>Fjórða þrep</a:t>
            </a:r>
          </a:p>
          <a:p>
            <a:pPr lvl="4"/>
            <a:r>
              <a:rPr lang="is-IS" noProof="0"/>
              <a:t>Fimmta þrep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26201" y="1535113"/>
            <a:ext cx="52958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noProof="0"/>
              <a:t>Fyrirsögn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26201" y="2174875"/>
            <a:ext cx="5295899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 baseline="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noProof="0"/>
              <a:t>Vélrita texta</a:t>
            </a:r>
          </a:p>
          <a:p>
            <a:pPr lvl="1"/>
            <a:r>
              <a:rPr lang="is-IS" noProof="0"/>
              <a:t>Annað þrep</a:t>
            </a:r>
          </a:p>
          <a:p>
            <a:pPr lvl="2"/>
            <a:r>
              <a:rPr lang="is-IS" noProof="0"/>
              <a:t>Þriðja þrep</a:t>
            </a:r>
          </a:p>
          <a:p>
            <a:pPr lvl="3"/>
            <a:r>
              <a:rPr lang="is-IS" noProof="0"/>
              <a:t>Fjórða þrep</a:t>
            </a:r>
          </a:p>
          <a:p>
            <a:pPr lvl="4"/>
            <a:r>
              <a:rPr lang="is-IS" noProof="0"/>
              <a:t>Fimmta þrep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10" name="Half Frame 9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10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76940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8499" y="274638"/>
            <a:ext cx="993779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s-IS" noProof="0"/>
              <a:t>titill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6" name="Half Frame 5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Picture 6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67524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5" name="Half Frame 4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68761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764" y="1571612"/>
            <a:ext cx="3915833" cy="92869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noProof="0"/>
              <a:t>Fyrirsögn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17533" y="1571613"/>
            <a:ext cx="6815667" cy="45545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noProof="0" dirty="0"/>
              <a:t>Vélrita texta</a:t>
            </a:r>
          </a:p>
          <a:p>
            <a:pPr lvl="1"/>
            <a:r>
              <a:rPr lang="is-IS" noProof="0" dirty="0"/>
              <a:t>Annað þrep</a:t>
            </a:r>
          </a:p>
          <a:p>
            <a:pPr lvl="2"/>
            <a:r>
              <a:rPr lang="is-IS" noProof="0" dirty="0"/>
              <a:t>Þriðja þrep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2764" y="2500307"/>
            <a:ext cx="3915833" cy="36258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noProof="0"/>
              <a:t>Útdráttur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8" name="Half Frame 7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5139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Heiti</a:t>
            </a:r>
            <a:r>
              <a:rPr lang="en-US" dirty="0"/>
              <a:t> </a:t>
            </a:r>
            <a:r>
              <a:rPr lang="en-US" dirty="0" err="1"/>
              <a:t>myndar</a:t>
            </a:r>
            <a:endParaRPr lang="is-I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 dirty="0"/>
              <a:t>Mynd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Nánar</a:t>
            </a:r>
            <a:r>
              <a:rPr lang="en-US" dirty="0"/>
              <a:t> um </a:t>
            </a:r>
            <a:r>
              <a:rPr lang="en-US" dirty="0" err="1"/>
              <a:t>mynd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8" name="Half Frame 7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9096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November 17,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November 17,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November 17,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42" y="6212072"/>
            <a:ext cx="499115" cy="501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November 17,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42" y="6212072"/>
            <a:ext cx="499115" cy="501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November 17,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November 17,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42" y="6212072"/>
            <a:ext cx="499115" cy="50154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November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7875" y="1608992"/>
            <a:ext cx="10784577" cy="4757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Vélrita</a:t>
            </a:r>
            <a:r>
              <a:rPr lang="en-US" dirty="0"/>
              <a:t> </a:t>
            </a:r>
            <a:r>
              <a:rPr lang="en-US" dirty="0" err="1"/>
              <a:t>texta</a:t>
            </a:r>
            <a:endParaRPr lang="en-US" dirty="0"/>
          </a:p>
          <a:p>
            <a:pPr lvl="1"/>
            <a:r>
              <a:rPr lang="en-US" dirty="0" err="1"/>
              <a:t>Annað</a:t>
            </a:r>
            <a:r>
              <a:rPr lang="en-US" dirty="0"/>
              <a:t> </a:t>
            </a:r>
            <a:r>
              <a:rPr lang="en-US" dirty="0" err="1"/>
              <a:t>þrep</a:t>
            </a:r>
            <a:endParaRPr lang="en-US" dirty="0"/>
          </a:p>
          <a:p>
            <a:pPr lvl="2"/>
            <a:r>
              <a:rPr lang="en-US" dirty="0" err="1"/>
              <a:t>Þriðja</a:t>
            </a:r>
            <a:r>
              <a:rPr lang="en-US" dirty="0"/>
              <a:t> </a:t>
            </a:r>
            <a:r>
              <a:rPr lang="en-US" dirty="0" err="1"/>
              <a:t>þrep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65257"/>
            <a:ext cx="2844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968499" y="274638"/>
            <a:ext cx="99377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Titill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684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100" baseline="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necommunityranch.org/sustainable-energy-infrastructure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pngimg.com/png/13548-earth-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stjornarradid.is/library/02-Rit--skyrslur-og-skrar/URN/Fridlystsvaedi_skyrsla_starfshops_202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.wikibooks.org/wiki/%C3%9Ej%C3%B3%C3%B0gar%C3%B0urinn_%C3%AD_J%C3%B6kuls%C3%A1rglj%C3%BAfru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nicipality_of_Iceland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pl/photos/rolnik-krowa-islandia-zwierz%C4%99ta-65734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84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8100-DFAA-99C3-8DC4-575100D0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2110"/>
            <a:ext cx="5702710" cy="99060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4000" dirty="0" err="1"/>
              <a:t>Umhverfi</a:t>
            </a:r>
            <a:r>
              <a:rPr lang="en-GB" sz="4000" dirty="0"/>
              <a:t>, </a:t>
            </a:r>
            <a:r>
              <a:rPr lang="en-GB" sz="4000" dirty="0" err="1"/>
              <a:t>bæði</a:t>
            </a:r>
            <a:r>
              <a:rPr lang="en-GB" sz="4000" dirty="0"/>
              <a:t> </a:t>
            </a:r>
            <a:r>
              <a:rPr lang="en-GB" sz="4000" dirty="0" err="1"/>
              <a:t>manngert</a:t>
            </a:r>
            <a:r>
              <a:rPr lang="en-GB" sz="4000" dirty="0"/>
              <a:t> </a:t>
            </a:r>
            <a:r>
              <a:rPr lang="en-GB" sz="4000" dirty="0" err="1"/>
              <a:t>og</a:t>
            </a:r>
            <a:r>
              <a:rPr lang="en-GB" sz="4000" dirty="0"/>
              <a:t> </a:t>
            </a:r>
            <a:r>
              <a:rPr lang="en-GB" sz="4000" dirty="0" err="1"/>
              <a:t>náttúrulegt</a:t>
            </a:r>
            <a:r>
              <a:rPr lang="en-GB" sz="4000" dirty="0"/>
              <a:t>, </a:t>
            </a:r>
            <a:r>
              <a:rPr lang="en-GB" sz="4000" dirty="0" err="1"/>
              <a:t>lykiláhrifaþáttur</a:t>
            </a:r>
            <a:r>
              <a:rPr lang="en-GB" sz="4000" dirty="0"/>
              <a:t> </a:t>
            </a:r>
            <a:r>
              <a:rPr lang="en-GB" sz="4000" dirty="0" err="1"/>
              <a:t>hvað</a:t>
            </a:r>
            <a:r>
              <a:rPr lang="en-GB" sz="4000" dirty="0"/>
              <a:t> </a:t>
            </a:r>
            <a:r>
              <a:rPr lang="en-GB" sz="4000" dirty="0" err="1"/>
              <a:t>varðar</a:t>
            </a:r>
            <a:r>
              <a:rPr lang="en-GB" sz="4000" dirty="0"/>
              <a:t> </a:t>
            </a:r>
            <a:r>
              <a:rPr lang="en-GB" sz="4000" dirty="0" err="1"/>
              <a:t>lýðheilsu</a:t>
            </a:r>
            <a:r>
              <a:rPr lang="en-GB" sz="4000" dirty="0"/>
              <a:t>.</a:t>
            </a:r>
            <a:br>
              <a:rPr lang="en-GB" sz="4000" dirty="0"/>
            </a:br>
            <a:br>
              <a:rPr lang="en-GB" sz="4800" dirty="0"/>
            </a:br>
            <a:br>
              <a:rPr lang="en-GB" dirty="0"/>
            </a:b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BEBE-F556-8EAF-B234-351D103DC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92710"/>
            <a:ext cx="5486400" cy="4699819"/>
          </a:xfrm>
        </p:spPr>
        <p:txBody>
          <a:bodyPr>
            <a:normAutofit fontScale="92500" lnSpcReduction="10000"/>
          </a:bodyPr>
          <a:lstStyle/>
          <a:p>
            <a:pPr marL="274320" lvl="1" indent="0">
              <a:buNone/>
            </a:pPr>
            <a:endParaRPr lang="en-GB" dirty="0"/>
          </a:p>
          <a:p>
            <a:pPr marL="0" lvl="1" indent="0">
              <a:lnSpc>
                <a:spcPct val="120000"/>
              </a:lnSpc>
              <a:buNone/>
            </a:pPr>
            <a:endParaRPr lang="is-IS" sz="2600" dirty="0"/>
          </a:p>
          <a:p>
            <a:pPr marL="0" lvl="1" indent="0">
              <a:lnSpc>
                <a:spcPct val="120000"/>
              </a:lnSpc>
              <a:buNone/>
            </a:pPr>
            <a:r>
              <a:rPr lang="is-IS" sz="2600" dirty="0"/>
              <a:t>Sköpum umhverfi sem styður við </a:t>
            </a:r>
            <a:r>
              <a:rPr lang="en-GB" sz="2600" dirty="0" err="1"/>
              <a:t>andlega</a:t>
            </a:r>
            <a:r>
              <a:rPr lang="en-GB" sz="2600" dirty="0"/>
              <a:t>, </a:t>
            </a:r>
            <a:r>
              <a:rPr lang="en-GB" sz="2600" dirty="0" err="1"/>
              <a:t>félagslega</a:t>
            </a:r>
            <a:r>
              <a:rPr lang="en-GB" sz="2600" dirty="0"/>
              <a:t> </a:t>
            </a:r>
            <a:r>
              <a:rPr lang="en-GB" sz="2600" dirty="0" err="1"/>
              <a:t>og</a:t>
            </a:r>
            <a:r>
              <a:rPr lang="en-GB" sz="2600" dirty="0"/>
              <a:t> </a:t>
            </a:r>
            <a:r>
              <a:rPr lang="en-GB" sz="2600" dirty="0" err="1"/>
              <a:t>líkamlega</a:t>
            </a:r>
            <a:r>
              <a:rPr lang="en-GB" sz="2600" dirty="0"/>
              <a:t> </a:t>
            </a:r>
            <a:r>
              <a:rPr lang="en-GB" sz="2600" dirty="0" err="1"/>
              <a:t>heilsu</a:t>
            </a:r>
            <a:r>
              <a:rPr lang="is-IS" sz="2600" dirty="0"/>
              <a:t> og vellíðan fólks – allskonar fólks</a:t>
            </a:r>
          </a:p>
          <a:p>
            <a:pPr lvl="2" indent="-457200">
              <a:lnSpc>
                <a:spcPct val="80000"/>
              </a:lnSpc>
              <a:buFont typeface="Wingdings" pitchFamily="2" charset="2"/>
              <a:buChar char="ü"/>
            </a:pPr>
            <a:r>
              <a:rPr lang="en-GB" sz="3100" dirty="0" err="1"/>
              <a:t>heimili</a:t>
            </a:r>
            <a:r>
              <a:rPr lang="en-GB" sz="3100" dirty="0"/>
              <a:t> </a:t>
            </a:r>
            <a:r>
              <a:rPr lang="en-GB" sz="3100" dirty="0" err="1"/>
              <a:t>og</a:t>
            </a:r>
            <a:r>
              <a:rPr lang="en-GB" sz="3100" dirty="0"/>
              <a:t> </a:t>
            </a:r>
            <a:r>
              <a:rPr lang="en-GB" sz="3100" dirty="0" err="1"/>
              <a:t>öryggi</a:t>
            </a:r>
            <a:endParaRPr lang="en-GB" sz="3100" dirty="0"/>
          </a:p>
          <a:p>
            <a:pPr lvl="2" indent="-457200">
              <a:lnSpc>
                <a:spcPct val="80000"/>
              </a:lnSpc>
              <a:buFont typeface="Wingdings" pitchFamily="2" charset="2"/>
              <a:buChar char="ü"/>
            </a:pPr>
            <a:r>
              <a:rPr lang="en-GB" sz="3100" dirty="0" err="1"/>
              <a:t>hreyfing</a:t>
            </a:r>
            <a:r>
              <a:rPr lang="en-GB" sz="3100" dirty="0"/>
              <a:t> </a:t>
            </a:r>
            <a:r>
              <a:rPr lang="en-GB" sz="3100" dirty="0" err="1"/>
              <a:t>og</a:t>
            </a:r>
            <a:r>
              <a:rPr lang="en-GB" sz="3100" dirty="0"/>
              <a:t> </a:t>
            </a:r>
            <a:r>
              <a:rPr lang="en-GB" sz="3100" dirty="0" err="1"/>
              <a:t>næring</a:t>
            </a:r>
            <a:endParaRPr lang="en-GB" sz="3100" dirty="0"/>
          </a:p>
          <a:p>
            <a:pPr lvl="2" indent="-457200">
              <a:lnSpc>
                <a:spcPct val="80000"/>
              </a:lnSpc>
              <a:buFont typeface="Wingdings" pitchFamily="2" charset="2"/>
              <a:buChar char="ü"/>
            </a:pPr>
            <a:r>
              <a:rPr lang="en-GB" sz="3100" dirty="0" err="1"/>
              <a:t>samvera</a:t>
            </a:r>
            <a:r>
              <a:rPr lang="en-GB" sz="3100" dirty="0"/>
              <a:t> </a:t>
            </a:r>
            <a:r>
              <a:rPr lang="en-GB" sz="3100" dirty="0" err="1"/>
              <a:t>og</a:t>
            </a:r>
            <a:r>
              <a:rPr lang="en-GB" sz="3100" dirty="0"/>
              <a:t> </a:t>
            </a:r>
            <a:r>
              <a:rPr lang="en-GB" sz="3100" dirty="0" err="1"/>
              <a:t>samskipti</a:t>
            </a:r>
            <a:endParaRPr lang="en-GB" sz="3100" dirty="0"/>
          </a:p>
          <a:p>
            <a:pPr lvl="2" indent="-457200">
              <a:lnSpc>
                <a:spcPct val="80000"/>
              </a:lnSpc>
              <a:buFont typeface="Wingdings" pitchFamily="2" charset="2"/>
              <a:buChar char="ü"/>
            </a:pPr>
            <a:r>
              <a:rPr lang="en-GB" sz="3100" dirty="0" err="1"/>
              <a:t>hvíld</a:t>
            </a:r>
            <a:r>
              <a:rPr lang="en-GB" sz="3100" dirty="0"/>
              <a:t> </a:t>
            </a:r>
            <a:r>
              <a:rPr lang="en-GB" sz="3100" dirty="0" err="1"/>
              <a:t>og</a:t>
            </a:r>
            <a:r>
              <a:rPr lang="en-GB" sz="3100" dirty="0"/>
              <a:t> </a:t>
            </a:r>
            <a:r>
              <a:rPr lang="en-GB" sz="3100" dirty="0" err="1"/>
              <a:t>örvun</a:t>
            </a:r>
            <a:r>
              <a:rPr lang="en-GB" sz="3100" dirty="0"/>
              <a:t> </a:t>
            </a:r>
          </a:p>
          <a:p>
            <a:pPr lvl="2" indent="-457200">
              <a:lnSpc>
                <a:spcPct val="80000"/>
              </a:lnSpc>
              <a:buFont typeface="Wingdings" pitchFamily="2" charset="2"/>
              <a:buChar char="ü"/>
            </a:pPr>
            <a:r>
              <a:rPr lang="en-GB" sz="3100" dirty="0" err="1"/>
              <a:t>þátttaka</a:t>
            </a:r>
            <a:r>
              <a:rPr lang="en-GB" sz="3100" dirty="0"/>
              <a:t> </a:t>
            </a:r>
            <a:r>
              <a:rPr lang="en-GB" sz="3100" dirty="0" err="1"/>
              <a:t>og</a:t>
            </a:r>
            <a:r>
              <a:rPr lang="en-GB" sz="3100" dirty="0"/>
              <a:t> </a:t>
            </a:r>
            <a:r>
              <a:rPr lang="en-GB" sz="3100" dirty="0" err="1"/>
              <a:t>sjálfsmynd</a:t>
            </a:r>
            <a:r>
              <a:rPr lang="en-GB" sz="3100" dirty="0"/>
              <a:t>.</a:t>
            </a:r>
          </a:p>
          <a:p>
            <a:pPr marL="0" lvl="1" indent="0">
              <a:lnSpc>
                <a:spcPct val="80000"/>
              </a:lnSpc>
              <a:buNone/>
            </a:pPr>
            <a:endParaRPr lang="is-IS" sz="2200" dirty="0"/>
          </a:p>
          <a:p>
            <a:pPr marL="274320" lvl="1" indent="0">
              <a:buNone/>
            </a:pPr>
            <a:endParaRPr lang="en-IS" dirty="0"/>
          </a:p>
          <a:p>
            <a:pPr lvl="1"/>
            <a:endParaRPr lang="en-GB" dirty="0"/>
          </a:p>
          <a:p>
            <a:endParaRPr lang="en-IS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6BB2539C-8B10-915A-1055-DD92A8863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07" y="480142"/>
            <a:ext cx="4783393" cy="63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93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F53B-F1BA-5244-8F58-FEC6A02DB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64323"/>
            <a:ext cx="5715000" cy="990600"/>
          </a:xfrm>
        </p:spPr>
        <p:txBody>
          <a:bodyPr>
            <a:normAutofit fontScale="90000"/>
          </a:bodyPr>
          <a:lstStyle/>
          <a:p>
            <a:br>
              <a:rPr lang="en-GB" sz="40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</a:br>
            <a:br>
              <a:rPr lang="en-GB" sz="40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</a:br>
            <a:br>
              <a:rPr lang="en-GB" sz="40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</a:br>
            <a:br>
              <a:rPr lang="en-GB" sz="40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</a:b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Þurfum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bæði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að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þétta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byggð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og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tryggja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landbúnaðarsvæði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br>
              <a:rPr lang="en-GB" sz="40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</a:br>
            <a:br>
              <a:rPr lang="en-GB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</a:br>
            <a:r>
              <a:rPr lang="en-GB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-</a:t>
            </a:r>
            <a:br>
              <a:rPr lang="en-GB" sz="4000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</a:b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fjölbreytt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og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vistvæn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byggð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um </a:t>
            </a:r>
            <a:r>
              <a:rPr lang="en-GB" sz="4000" dirty="0" err="1">
                <a:solidFill>
                  <a:srgbClr val="1C1E21"/>
                </a:solidFill>
                <a:cs typeface="Arial" panose="020B0604020202020204" pitchFamily="34" charset="0"/>
              </a:rPr>
              <a:t>allt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land </a:t>
            </a:r>
            <a:r>
              <a:rPr lang="en-GB" dirty="0" err="1">
                <a:solidFill>
                  <a:srgbClr val="1C1E21"/>
                </a:solidFill>
                <a:cs typeface="Arial" panose="020B0604020202020204" pitchFamily="34" charset="0"/>
              </a:rPr>
              <a:t>með</a:t>
            </a:r>
            <a:r>
              <a:rPr lang="en-GB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C1E21"/>
                </a:solidFill>
                <a:cs typeface="Arial" panose="020B0604020202020204" pitchFamily="34" charset="0"/>
              </a:rPr>
              <a:t>þjónustu</a:t>
            </a:r>
            <a:r>
              <a:rPr lang="en-GB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C1E21"/>
                </a:solidFill>
                <a:cs typeface="Arial" panose="020B0604020202020204" pitchFamily="34" charset="0"/>
              </a:rPr>
              <a:t>og</a:t>
            </a:r>
            <a:r>
              <a:rPr lang="en-GB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C1E21"/>
                </a:solidFill>
                <a:cs typeface="Arial" panose="020B0604020202020204" pitchFamily="34" charset="0"/>
              </a:rPr>
              <a:t>tækifærum</a:t>
            </a:r>
            <a:r>
              <a:rPr lang="en-GB" sz="4000" dirty="0">
                <a:solidFill>
                  <a:srgbClr val="1C1E21"/>
                </a:solidFill>
                <a:cs typeface="Arial" panose="020B0604020202020204" pitchFamily="34" charset="0"/>
              </a:rPr>
              <a:t> </a:t>
            </a:r>
            <a:endParaRPr lang="en-IS" dirty="0"/>
          </a:p>
        </p:txBody>
      </p:sp>
      <p:pic>
        <p:nvPicPr>
          <p:cNvPr id="4" name="Picture 3" descr="Blown dandelion on black background">
            <a:extLst>
              <a:ext uri="{FF2B5EF4-FFF2-40B4-BE49-F238E27FC236}">
                <a16:creationId xmlns:a16="http://schemas.microsoft.com/office/drawing/2014/main" id="{F16B8AFE-E499-6AA9-5126-655F4FCBF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038" t="10643" r="59067" b="18872"/>
          <a:stretch/>
        </p:blipFill>
        <p:spPr>
          <a:xfrm>
            <a:off x="5161936" y="533400"/>
            <a:ext cx="7030064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8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682F9-B4C0-78B8-2AFF-051CF9EBB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3" y="533400"/>
            <a:ext cx="11265877" cy="990600"/>
          </a:xfrm>
        </p:spPr>
        <p:txBody>
          <a:bodyPr>
            <a:normAutofit fontScale="90000"/>
          </a:bodyPr>
          <a:lstStyle/>
          <a:p>
            <a:r>
              <a:rPr lang="is-IS" sz="3600" dirty="0"/>
              <a:t>Rammasamningur </a:t>
            </a:r>
            <a:br>
              <a:rPr lang="is-IS" sz="3600" dirty="0"/>
            </a:br>
            <a:r>
              <a:rPr lang="is-IS" sz="3600" dirty="0"/>
              <a:t>um húsnæðismál</a:t>
            </a:r>
            <a:endParaRPr lang="en-I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02F71-E776-057B-D60D-DA82B0506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316415" cy="4876800"/>
          </a:xfrm>
        </p:spPr>
        <p:txBody>
          <a:bodyPr>
            <a:normAutofit fontScale="92500"/>
          </a:bodyPr>
          <a:lstStyle/>
          <a:p>
            <a:r>
              <a:rPr lang="is-IS" sz="2200" dirty="0"/>
              <a:t>20 þús. íbúðir á næstu 5 árum og </a:t>
            </a:r>
          </a:p>
          <a:p>
            <a:r>
              <a:rPr lang="is-IS" sz="2200" dirty="0"/>
              <a:t>10 þús. á næstu 10 árum</a:t>
            </a:r>
          </a:p>
          <a:p>
            <a:pPr marL="0" indent="0">
              <a:buNone/>
            </a:pPr>
            <a:endParaRPr lang="is-IS" sz="2200" dirty="0"/>
          </a:p>
          <a:p>
            <a:r>
              <a:rPr lang="is-IS" sz="2200" dirty="0"/>
              <a:t>auka lóðaframboð</a:t>
            </a:r>
          </a:p>
          <a:p>
            <a:r>
              <a:rPr lang="is-IS" sz="2200" dirty="0"/>
              <a:t>ríkið veiti nauðsynlegan fjárstuðning til að tryggja íbúðauppbyggingu</a:t>
            </a:r>
          </a:p>
          <a:p>
            <a:endParaRPr lang="is-IS" sz="2200" dirty="0"/>
          </a:p>
          <a:p>
            <a:r>
              <a:rPr lang="is-IS" sz="2200" dirty="0"/>
              <a:t>Öll sveitarfélög taki þátt </a:t>
            </a:r>
          </a:p>
          <a:p>
            <a:r>
              <a:rPr lang="is-IS" sz="2200" dirty="0">
                <a:solidFill>
                  <a:srgbClr val="C00000"/>
                </a:solidFill>
              </a:rPr>
              <a:t>Breyta samsetningu til að tryggja félagslega blöndun og búsetufrelsi </a:t>
            </a:r>
          </a:p>
          <a:p>
            <a:pPr marL="0" indent="0">
              <a:buNone/>
            </a:pPr>
            <a:endParaRPr lang="is-IS" sz="2200" dirty="0"/>
          </a:p>
          <a:p>
            <a:r>
              <a:rPr lang="is-IS" sz="2200" dirty="0"/>
              <a:t>Samræður milli HMS og sveitarfélaga til að </a:t>
            </a:r>
          </a:p>
          <a:p>
            <a:r>
              <a:rPr lang="is-IS" sz="2200" dirty="0"/>
              <a:t>greina þarfir</a:t>
            </a:r>
          </a:p>
          <a:p>
            <a:endParaRPr lang="en-I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B3D48B-9175-22DA-ABA0-AB962885D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650" r="35121"/>
          <a:stretch/>
        </p:blipFill>
        <p:spPr>
          <a:xfrm>
            <a:off x="6870400" y="533400"/>
            <a:ext cx="5321600" cy="6347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64F37-996F-4F8F-3734-247EAB6EA516}"/>
              </a:ext>
            </a:extLst>
          </p:cNvPr>
          <p:cNvSpPr txBox="1"/>
          <p:nvPr/>
        </p:nvSpPr>
        <p:spPr>
          <a:xfrm>
            <a:off x="10005185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s-IS" sz="700">
                <a:solidFill>
                  <a:srgbClr val="FFFFFF"/>
                </a:solidFill>
                <a:hlinkClick r:id="rId3" tooltip="http://onecommunityranch.org/sustainable-energy-infrastructur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is-IS" sz="700">
                <a:solidFill>
                  <a:srgbClr val="FFFFFF"/>
                </a:solidFill>
              </a:rPr>
              <a:t> by Unknown Author is licensed under </a:t>
            </a:r>
            <a:r>
              <a:rPr lang="is-I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is-I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6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1028B61-0615-E0B3-54F2-BD1E46454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66798"/>
            <a:ext cx="4982308" cy="990600"/>
          </a:xfrm>
        </p:spPr>
        <p:txBody>
          <a:bodyPr anchor="ctr"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Stórsókn</a:t>
            </a:r>
            <a:r>
              <a:rPr lang="en-US" dirty="0"/>
              <a:t> í </a:t>
            </a:r>
            <a:r>
              <a:rPr lang="en-US" dirty="0" err="1"/>
              <a:t>aðgengismálum</a:t>
            </a:r>
            <a:r>
              <a:rPr lang="en-US" dirty="0"/>
              <a:t> </a:t>
            </a:r>
            <a:r>
              <a:rPr lang="en-US" dirty="0" err="1"/>
              <a:t>fatlaðs</a:t>
            </a:r>
            <a:r>
              <a:rPr lang="en-US" dirty="0"/>
              <a:t> </a:t>
            </a:r>
            <a:r>
              <a:rPr lang="en-US" dirty="0" err="1"/>
              <a:t>fólks</a:t>
            </a:r>
            <a:r>
              <a:rPr lang="en-US" dirty="0"/>
              <a:t> – </a:t>
            </a:r>
            <a:r>
              <a:rPr lang="en-US" dirty="0" err="1"/>
              <a:t>uppbygging</a:t>
            </a:r>
            <a:r>
              <a:rPr lang="en-US" dirty="0"/>
              <a:t> </a:t>
            </a:r>
            <a:r>
              <a:rPr lang="en-US" dirty="0" err="1"/>
              <a:t>framundan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1F996D7-4147-7BC9-C0DE-C188A9192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108" y="2847049"/>
            <a:ext cx="5384800" cy="471830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is-IS" sz="2400" dirty="0"/>
          </a:p>
          <a:p>
            <a:pPr>
              <a:lnSpc>
                <a:spcPct val="90000"/>
              </a:lnSpc>
            </a:pPr>
            <a:r>
              <a:rPr lang="is-IS" sz="2400" dirty="0"/>
              <a:t>aðgengi fatlaðs fólks að byggingum </a:t>
            </a:r>
          </a:p>
          <a:p>
            <a:pPr>
              <a:lnSpc>
                <a:spcPct val="90000"/>
              </a:lnSpc>
            </a:pPr>
            <a:r>
              <a:rPr lang="is-IS" sz="2400" dirty="0"/>
              <a:t>að biðstöðvar almenningssamgangna verði aðgengilegar öllu fötluðu fólki</a:t>
            </a:r>
          </a:p>
          <a:p>
            <a:pPr>
              <a:lnSpc>
                <a:spcPct val="90000"/>
              </a:lnSpc>
            </a:pPr>
            <a:r>
              <a:rPr lang="is-IS" sz="2400" dirty="0"/>
              <a:t>útivistarsvæði og almenningsgarðar.</a:t>
            </a:r>
          </a:p>
          <a:p>
            <a:pPr marL="0" indent="0">
              <a:lnSpc>
                <a:spcPct val="90000"/>
              </a:lnSpc>
              <a:buNone/>
            </a:pPr>
            <a:endParaRPr lang="is-IS" sz="2000" b="0" i="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6651E-A70B-2323-AFDB-64C75CDAA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93" y="533399"/>
            <a:ext cx="6430107" cy="63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1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1ADA-A186-7666-6B66-C51AB1FD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LOFTSLAGSMÁLIN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F8623-6569-ABF6-9948-9B4E32D3F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140569" cy="4876800"/>
          </a:xfrm>
        </p:spPr>
        <p:txBody>
          <a:bodyPr>
            <a:normAutofit lnSpcReduction="10000"/>
          </a:bodyPr>
          <a:lstStyle/>
          <a:p>
            <a:r>
              <a:rPr lang="is-IS" dirty="0"/>
              <a:t>Sambandið beiti sér fyrir auknu samstarfi sveitarfélaga um gerð og framkvæmd loftslagsstefnu. </a:t>
            </a:r>
          </a:p>
          <a:p>
            <a:endParaRPr lang="is-IS" dirty="0"/>
          </a:p>
          <a:p>
            <a:r>
              <a:rPr lang="is-IS" dirty="0"/>
              <a:t>Miðlægar upplýsingar um losun gróðurhúsalofttegunda, bæði frá eigin rekstri og samfélagslosun, verði aðgengilegar skipt eftir sveitarfélögum og landshlutum og þróuð tæki til að mæla árangur aðgerða á samræmdan hátt. </a:t>
            </a:r>
          </a:p>
          <a:p>
            <a:r>
              <a:rPr lang="en-GB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Mannvænt</a:t>
            </a:r>
            <a:r>
              <a:rPr lang="en-GB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og</a:t>
            </a:r>
            <a:r>
              <a:rPr lang="en-GB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vistvænt</a:t>
            </a:r>
            <a:r>
              <a:rPr lang="en-GB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skipulag</a:t>
            </a:r>
            <a:r>
              <a:rPr lang="en-GB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og</a:t>
            </a:r>
            <a:r>
              <a:rPr lang="en-GB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uppbygging</a:t>
            </a:r>
            <a:r>
              <a:rPr lang="en-GB" dirty="0">
                <a:solidFill>
                  <a:srgbClr val="1C1E21"/>
                </a:solidFill>
                <a:latin typeface="inherit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is-I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A3C389-7AAB-CA98-7C71-A73EDBE25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08969" y="920750"/>
            <a:ext cx="5080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6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D7D5-77B7-6698-D581-E6029B028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STEFNA</a:t>
            </a:r>
            <a:r>
              <a:rPr lang="en-GB" dirty="0"/>
              <a:t> UM </a:t>
            </a:r>
            <a:r>
              <a:rPr lang="en-GB" dirty="0" err="1"/>
              <a:t>NÁTTÚRUVERND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3DB62-05B7-F889-57DB-DB72E830A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4911969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>
                <a:hlinkClick r:id="rId2"/>
              </a:rPr>
              <a:t>Stöðuskýrsla</a:t>
            </a:r>
            <a:r>
              <a:rPr lang="en-GB" dirty="0"/>
              <a:t> um </a:t>
            </a:r>
            <a:r>
              <a:rPr lang="en-GB" dirty="0" err="1"/>
              <a:t>þjóðgarða</a:t>
            </a:r>
            <a:r>
              <a:rPr lang="en-GB" dirty="0"/>
              <a:t> og </a:t>
            </a:r>
            <a:r>
              <a:rPr lang="en-GB" dirty="0" err="1"/>
              <a:t>önnur</a:t>
            </a:r>
            <a:r>
              <a:rPr lang="en-GB" dirty="0"/>
              <a:t> </a:t>
            </a:r>
            <a:r>
              <a:rPr lang="en-GB" dirty="0" err="1"/>
              <a:t>friðlýst</a:t>
            </a:r>
            <a:r>
              <a:rPr lang="en-GB" dirty="0"/>
              <a:t> </a:t>
            </a:r>
            <a:r>
              <a:rPr lang="en-GB" dirty="0" err="1"/>
              <a:t>svæði</a:t>
            </a:r>
            <a:endParaRPr lang="en-GB" dirty="0"/>
          </a:p>
          <a:p>
            <a:r>
              <a:rPr lang="en-GB" dirty="0" err="1"/>
              <a:t>Vinna</a:t>
            </a:r>
            <a:r>
              <a:rPr lang="en-GB" dirty="0"/>
              <a:t> </a:t>
            </a:r>
            <a:r>
              <a:rPr lang="en-GB" dirty="0" err="1"/>
              <a:t>við</a:t>
            </a:r>
            <a:r>
              <a:rPr lang="en-GB" dirty="0"/>
              <a:t> </a:t>
            </a:r>
            <a:r>
              <a:rPr lang="en-GB" dirty="0" err="1"/>
              <a:t>framkvæmdaáætlun</a:t>
            </a:r>
            <a:r>
              <a:rPr lang="en-GB" dirty="0"/>
              <a:t> </a:t>
            </a:r>
            <a:r>
              <a:rPr lang="en-GB" dirty="0" err="1"/>
              <a:t>náttúruminjaskrár</a:t>
            </a:r>
            <a:endParaRPr lang="en-GB" dirty="0"/>
          </a:p>
          <a:p>
            <a:r>
              <a:rPr lang="is-IS" dirty="0"/>
              <a:t> 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Stefna</a:t>
            </a:r>
            <a:r>
              <a:rPr lang="en-GB" dirty="0"/>
              <a:t> </a:t>
            </a:r>
            <a:r>
              <a:rPr lang="en-GB" dirty="0" err="1"/>
              <a:t>sambandsins</a:t>
            </a:r>
            <a:r>
              <a:rPr lang="en-GB" dirty="0"/>
              <a:t> er </a:t>
            </a:r>
            <a:r>
              <a:rPr lang="en-GB" dirty="0" err="1"/>
              <a:t>skýr</a:t>
            </a:r>
            <a:r>
              <a:rPr lang="en-GB" dirty="0"/>
              <a:t>:</a:t>
            </a:r>
          </a:p>
          <a:p>
            <a:r>
              <a:rPr lang="is-IS" dirty="0"/>
              <a:t>Öll áform um nýja þjóðgarða og ný friðlýst svæði ásamt stækkun þeirra  verði undirbúin í góðri sátt við hlutaðeigandi sveitarfélög.</a:t>
            </a:r>
          </a:p>
          <a:p>
            <a:r>
              <a:rPr lang="is-IS" dirty="0"/>
              <a:t>Þétt samráð við sveitarstjórnir er lykilþáttur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457FC-E5FB-60E4-4EB1-9388346E5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248" r="32580"/>
          <a:stretch/>
        </p:blipFill>
        <p:spPr>
          <a:xfrm>
            <a:off x="6875585" y="533400"/>
            <a:ext cx="531641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68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7EEB3-362D-05D4-8E10-7125E9921B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IN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B4FBB1-ECD6-5B57-A3B5-0BC2CB99CE5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8699F50C-BE38-4BD0-BA84-9B090E1F2B9B}" type="slidenum">
              <a:rPr lang="en-IN" smtClean="0"/>
              <a:pPr>
                <a:spcAft>
                  <a:spcPts val="600"/>
                </a:spcAft>
              </a:pPr>
              <a:t>16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1CF6D6-5097-70BC-FE44-010AAA27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</p:spPr>
        <p:txBody>
          <a:bodyPr anchor="b">
            <a:normAutofit/>
          </a:bodyPr>
          <a:lstStyle/>
          <a:p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lokum</a:t>
            </a:r>
            <a:r>
              <a:rPr lang="en-GB" dirty="0"/>
              <a:t> –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þjónustu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ykkur</a:t>
            </a:r>
            <a:endParaRPr lang="is-IS" dirty="0"/>
          </a:p>
        </p:txBody>
      </p:sp>
      <p:pic>
        <p:nvPicPr>
          <p:cNvPr id="7" name="Table Placeholder 6">
            <a:extLst>
              <a:ext uri="{FF2B5EF4-FFF2-40B4-BE49-F238E27FC236}">
                <a16:creationId xmlns:a16="http://schemas.microsoft.com/office/drawing/2014/main" id="{A4D7CF67-291A-E270-FA81-482A8B02D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50" r="1" b="18885"/>
          <a:stretch/>
        </p:blipFill>
        <p:spPr>
          <a:xfrm>
            <a:off x="518678" y="1671924"/>
            <a:ext cx="10835122" cy="4236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365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90E68-43A1-9C73-C44D-8A5F95D3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Skipulagsmálanefnd</a:t>
            </a:r>
            <a:r>
              <a:rPr lang="en-GB" dirty="0"/>
              <a:t> </a:t>
            </a:r>
            <a:r>
              <a:rPr lang="en-GB" dirty="0" err="1"/>
              <a:t>sambandsins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05E39-EE36-0344-4F0C-C29ACFD89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is-IS" b="0" i="0" dirty="0">
                <a:solidFill>
                  <a:srgbClr val="353535"/>
                </a:solidFill>
                <a:effectLst/>
              </a:rPr>
              <a:t>Skipulagsmálanefnd er ráðgefandi fyrir stjórn og starfsmenn sambandsins.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s-IS" b="0" i="0" dirty="0">
                <a:solidFill>
                  <a:srgbClr val="353535"/>
                </a:solidFill>
                <a:effectLst/>
              </a:rPr>
              <a:t>Halla Björk Reynisdóttir, formaður skipulagsmálaráðs Akureyrarbæjar,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s-IS" b="0" i="0" dirty="0">
                <a:solidFill>
                  <a:srgbClr val="353535"/>
                </a:solidFill>
                <a:effectLst/>
              </a:rPr>
              <a:t>Sveinn Björnsson, byggingarfulltrúi Reykjanesbæjar,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s-IS" b="0" i="0" dirty="0">
                <a:solidFill>
                  <a:srgbClr val="353535"/>
                </a:solidFill>
                <a:effectLst/>
              </a:rPr>
              <a:t>Nanný Arna Guðmundsdóttir, formaður umhverfis- og framkvæmdanefndar Ísafjarðarbæjar og stjórnarmaður í sambandinu,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s-IS" b="0" i="0" dirty="0">
                <a:solidFill>
                  <a:srgbClr val="353535"/>
                </a:solidFill>
                <a:effectLst/>
              </a:rPr>
              <a:t>Jón Kjartan Ágústsson, svæðisskipulagsstjóri höfuðborgarsvæðisins og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s-IS" b="0" i="0" dirty="0">
                <a:solidFill>
                  <a:srgbClr val="353535"/>
                </a:solidFill>
                <a:effectLst/>
              </a:rPr>
              <a:t>Einar Þorsteinsson, borgarfulltrúi og stjórnarmaður í sambandinu.</a:t>
            </a:r>
          </a:p>
          <a:p>
            <a:pPr marL="0" indent="0">
              <a:buNone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172299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721CE284-F302-676F-D694-E181756EF36C}"/>
              </a:ext>
            </a:extLst>
          </p:cNvPr>
          <p:cNvSpPr txBox="1">
            <a:spLocks/>
          </p:cNvSpPr>
          <p:nvPr/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a-DK"/>
              <a:t>Framundan</a:t>
            </a:r>
            <a:endParaRPr lang="da-DK" dirty="0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1F021A5-8ABD-F99C-91BD-39C61272F607}"/>
              </a:ext>
            </a:extLst>
          </p:cNvPr>
          <p:cNvSpPr txBox="1">
            <a:spLocks/>
          </p:cNvSpPr>
          <p:nvPr/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is-IS" dirty="0"/>
              <a:t>Vinnustofur í hverjum landshluta</a:t>
            </a:r>
          </a:p>
          <a:p>
            <a:pPr lvl="1">
              <a:buClr>
                <a:schemeClr val="accent2"/>
              </a:buClr>
            </a:pPr>
            <a:r>
              <a:rPr lang="is-IS" dirty="0"/>
              <a:t>Undirbúningur eru stafrænu námskeiðin níu</a:t>
            </a:r>
          </a:p>
          <a:p>
            <a:pPr>
              <a:buClr>
                <a:schemeClr val="accent2"/>
              </a:buClr>
            </a:pPr>
            <a:r>
              <a:rPr lang="is-IS" dirty="0"/>
              <a:t>4 stafræn málefnanámskeið:</a:t>
            </a:r>
          </a:p>
          <a:p>
            <a:pPr lvl="1">
              <a:buClr>
                <a:schemeClr val="accent2"/>
              </a:buClr>
            </a:pPr>
            <a:r>
              <a:rPr lang="is-IS" dirty="0"/>
              <a:t>Skipulags- og umhverfismál</a:t>
            </a:r>
          </a:p>
          <a:p>
            <a:pPr lvl="1">
              <a:buClr>
                <a:schemeClr val="accent2"/>
              </a:buClr>
            </a:pPr>
            <a:r>
              <a:rPr lang="is-IS" dirty="0"/>
              <a:t>Málefni barna</a:t>
            </a:r>
          </a:p>
          <a:p>
            <a:pPr lvl="1">
              <a:buClr>
                <a:schemeClr val="accent2"/>
              </a:buClr>
            </a:pPr>
            <a:r>
              <a:rPr lang="is-IS" dirty="0"/>
              <a:t>Velferðarmál fullorðinna</a:t>
            </a:r>
          </a:p>
          <a:p>
            <a:pPr lvl="1">
              <a:buClr>
                <a:schemeClr val="accent2"/>
              </a:buClr>
            </a:pPr>
            <a:r>
              <a:rPr lang="is-IS" dirty="0"/>
              <a:t>Þverfaglegt námskeið</a:t>
            </a:r>
          </a:p>
          <a:p>
            <a:pPr>
              <a:buClr>
                <a:schemeClr val="accent2"/>
              </a:buClr>
            </a:pPr>
            <a:r>
              <a:rPr lang="is-IS" dirty="0"/>
              <a:t>Að auki verða aðgengileg ýmis almenn námskeið fyrir kjörna fulltrúa og starfsmenn sveitarfélaga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0FD8C-F1E3-CF5F-D7B1-8E0CAF6C5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418" y="1028373"/>
            <a:ext cx="5681957" cy="4801253"/>
          </a:xfrm>
          <a:prstGeom prst="rect">
            <a:avLst/>
          </a:prstGeom>
          <a:noFill/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499B1AF-9199-344A-F88F-93EA77C44803}"/>
              </a:ext>
            </a:extLst>
          </p:cNvPr>
          <p:cNvSpPr txBox="1">
            <a:spLocks/>
          </p:cNvSpPr>
          <p:nvPr/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/>
              <a:t>Stafræn fræðsla til kjörinna fulltrúa</a:t>
            </a:r>
            <a:endParaRPr lang="is-IS" dirty="0"/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95CC268D-44F2-FEB9-DBDC-9D78390BDC68}"/>
              </a:ext>
            </a:extLst>
          </p:cNvPr>
          <p:cNvSpPr txBox="1">
            <a:spLocks/>
          </p:cNvSpPr>
          <p:nvPr/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>
                <a:solidFill>
                  <a:srgbClr val="FF40FF"/>
                </a:solidFill>
              </a:rPr>
              <a:t>Sveitarfélagaskólinn</a:t>
            </a:r>
            <a:endParaRPr lang="is-IS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19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FA6B9-1F86-F28E-25D4-9F7457EDE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226" y="560704"/>
            <a:ext cx="9441066" cy="6179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B6647E-7995-B5C9-B61F-181DFD79F64C}"/>
              </a:ext>
            </a:extLst>
          </p:cNvPr>
          <p:cNvSpPr txBox="1"/>
          <p:nvPr/>
        </p:nvSpPr>
        <p:spPr>
          <a:xfrm>
            <a:off x="-202224" y="2767280"/>
            <a:ext cx="6101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s-IS" sz="4000" b="1" dirty="0">
                <a:solidFill>
                  <a:srgbClr val="C00000"/>
                </a:solidFill>
              </a:rPr>
              <a:t>Takk fyrir og gangi okkur vel!</a:t>
            </a:r>
          </a:p>
        </p:txBody>
      </p:sp>
    </p:spTree>
    <p:extLst>
      <p:ext uri="{BB962C8B-B14F-4D97-AF65-F5344CB8AC3E}">
        <p14:creationId xmlns:p14="http://schemas.microsoft.com/office/powerpoint/2010/main" val="3828551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79771"/>
            <a:ext cx="10464800" cy="2208178"/>
          </a:xfrm>
        </p:spPr>
        <p:txBody>
          <a:bodyPr/>
          <a:lstStyle/>
          <a:p>
            <a:br>
              <a:rPr lang="is-IS" sz="43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43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32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Skipulagsdagurinn 2022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906456"/>
            <a:ext cx="4689446" cy="2286953"/>
          </a:xfrm>
        </p:spPr>
        <p:txBody>
          <a:bodyPr>
            <a:normAutofit/>
          </a:bodyPr>
          <a:lstStyle/>
          <a:p>
            <a:r>
              <a:rPr lang="is-IS" dirty="0"/>
              <a:t>Heiða Björg Hilmisdóttir</a:t>
            </a:r>
          </a:p>
          <a:p>
            <a:r>
              <a:rPr lang="is-IS" sz="1600" dirty="0"/>
              <a:t>Formaður Sambands íslenskra sveitarfélaga</a:t>
            </a:r>
          </a:p>
        </p:txBody>
      </p:sp>
      <p:pic>
        <p:nvPicPr>
          <p:cNvPr id="1026" name="Picture 2" descr="Myndlýsing ekki til staðar.">
            <a:extLst>
              <a:ext uri="{FF2B5EF4-FFF2-40B4-BE49-F238E27FC236}">
                <a16:creationId xmlns:a16="http://schemas.microsoft.com/office/drawing/2014/main" id="{C4409CFD-91BC-DBF4-E880-925D92F5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36389"/>
            <a:ext cx="5267326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273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897-D6EB-1D3E-297A-DC733C23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916DB0C-EFED-20B7-E71F-818F6CB25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23" y="1600200"/>
            <a:ext cx="7169553" cy="4876800"/>
          </a:xfrm>
        </p:spPr>
      </p:pic>
    </p:spTree>
    <p:extLst>
      <p:ext uri="{BB962C8B-B14F-4D97-AF65-F5344CB8AC3E}">
        <p14:creationId xmlns:p14="http://schemas.microsoft.com/office/powerpoint/2010/main" val="253758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BEBE-F556-8EAF-B234-351D103DC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0538"/>
            <a:ext cx="5486400" cy="4699819"/>
          </a:xfrm>
        </p:spPr>
        <p:txBody>
          <a:bodyPr>
            <a:normAutofit fontScale="92500" lnSpcReduction="20000"/>
          </a:bodyPr>
          <a:lstStyle/>
          <a:p>
            <a:pPr marL="274320" lvl="1" indent="0">
              <a:buNone/>
            </a:pPr>
            <a:endParaRPr lang="en-GB" sz="3600" dirty="0"/>
          </a:p>
          <a:p>
            <a:r>
              <a:rPr lang="en-GB" sz="3600" dirty="0" err="1"/>
              <a:t>Tryggja</a:t>
            </a:r>
            <a:r>
              <a:rPr lang="en-GB" sz="3600" dirty="0"/>
              <a:t> </a:t>
            </a:r>
            <a:r>
              <a:rPr lang="en-GB" sz="3600" dirty="0" err="1"/>
              <a:t>heilbrigði</a:t>
            </a:r>
            <a:r>
              <a:rPr lang="en-GB" sz="3600" dirty="0"/>
              <a:t> </a:t>
            </a:r>
            <a:r>
              <a:rPr lang="en-GB" sz="3600" dirty="0" err="1"/>
              <a:t>vistkerfa</a:t>
            </a:r>
            <a:r>
              <a:rPr lang="en-GB" sz="3600" dirty="0"/>
              <a:t> </a:t>
            </a:r>
          </a:p>
          <a:p>
            <a:r>
              <a:rPr lang="en-GB" sz="3600" dirty="0" err="1"/>
              <a:t>Landnotkun</a:t>
            </a:r>
            <a:r>
              <a:rPr lang="en-GB" sz="3600" dirty="0"/>
              <a:t> </a:t>
            </a:r>
            <a:r>
              <a:rPr lang="en-GB" sz="3600" dirty="0" err="1"/>
              <a:t>og</a:t>
            </a:r>
            <a:r>
              <a:rPr lang="en-GB" sz="3600" dirty="0"/>
              <a:t> </a:t>
            </a:r>
            <a:r>
              <a:rPr lang="en-GB" sz="3600" dirty="0" err="1"/>
              <a:t>landnýting</a:t>
            </a:r>
            <a:endParaRPr lang="en-GB" sz="3600" dirty="0"/>
          </a:p>
          <a:p>
            <a:r>
              <a:rPr lang="en-GB" sz="3600" dirty="0" err="1"/>
              <a:t>Hreint</a:t>
            </a:r>
            <a:r>
              <a:rPr lang="en-GB" sz="3600" dirty="0"/>
              <a:t> </a:t>
            </a:r>
            <a:r>
              <a:rPr lang="en-GB" sz="3600" dirty="0" err="1"/>
              <a:t>umhverfi</a:t>
            </a:r>
            <a:r>
              <a:rPr lang="en-GB" sz="3600" dirty="0"/>
              <a:t> </a:t>
            </a:r>
          </a:p>
          <a:p>
            <a:r>
              <a:rPr lang="en-GB" sz="3600" dirty="0" err="1"/>
              <a:t>Kolefnislosun</a:t>
            </a:r>
            <a:r>
              <a:rPr lang="en-GB" sz="3600" dirty="0"/>
              <a:t> </a:t>
            </a:r>
            <a:r>
              <a:rPr lang="en-GB" sz="3600" dirty="0" err="1"/>
              <a:t>í</a:t>
            </a:r>
            <a:r>
              <a:rPr lang="en-GB" sz="3600" dirty="0"/>
              <a:t> </a:t>
            </a:r>
            <a:r>
              <a:rPr lang="en-GB" sz="3600" dirty="0" err="1"/>
              <a:t>lagmarki</a:t>
            </a:r>
            <a:r>
              <a:rPr lang="en-GB" sz="3600" dirty="0"/>
              <a:t> </a:t>
            </a:r>
          </a:p>
          <a:p>
            <a:r>
              <a:rPr lang="en-GB" sz="3600" dirty="0" err="1"/>
              <a:t>Heilnæmt</a:t>
            </a:r>
            <a:r>
              <a:rPr lang="en-GB" sz="3600" dirty="0"/>
              <a:t> </a:t>
            </a:r>
            <a:r>
              <a:rPr lang="en-GB" sz="3600" dirty="0" err="1"/>
              <a:t>umhverfi</a:t>
            </a:r>
            <a:r>
              <a:rPr lang="en-GB" sz="3600" dirty="0"/>
              <a:t> –</a:t>
            </a:r>
            <a:r>
              <a:rPr lang="en-GB" sz="3600" dirty="0" err="1"/>
              <a:t>inni</a:t>
            </a:r>
            <a:r>
              <a:rPr lang="en-GB" sz="3600" dirty="0"/>
              <a:t> </a:t>
            </a:r>
            <a:r>
              <a:rPr lang="en-GB" sz="3600" dirty="0" err="1"/>
              <a:t>og</a:t>
            </a:r>
            <a:r>
              <a:rPr lang="en-GB" sz="3600" dirty="0"/>
              <a:t> </a:t>
            </a:r>
            <a:r>
              <a:rPr lang="en-GB" sz="3600" dirty="0" err="1"/>
              <a:t>úti</a:t>
            </a:r>
            <a:r>
              <a:rPr lang="en-GB" sz="3600" dirty="0"/>
              <a:t> </a:t>
            </a:r>
          </a:p>
          <a:p>
            <a:r>
              <a:rPr lang="en-GB" sz="3600" dirty="0" err="1"/>
              <a:t>Tækifæri</a:t>
            </a:r>
            <a:r>
              <a:rPr lang="en-GB" sz="3600" dirty="0"/>
              <a:t> </a:t>
            </a:r>
            <a:r>
              <a:rPr lang="en-GB" sz="3600" dirty="0" err="1"/>
              <a:t>til</a:t>
            </a:r>
            <a:r>
              <a:rPr lang="en-GB" sz="3600" dirty="0"/>
              <a:t> </a:t>
            </a:r>
            <a:r>
              <a:rPr lang="en-GB" sz="3600" dirty="0" err="1"/>
              <a:t>hollrar</a:t>
            </a:r>
            <a:r>
              <a:rPr lang="en-GB" sz="3600" dirty="0"/>
              <a:t> </a:t>
            </a:r>
            <a:r>
              <a:rPr lang="en-GB" sz="3600" dirty="0" err="1"/>
              <a:t>útiveru</a:t>
            </a:r>
            <a:r>
              <a:rPr lang="en-GB" sz="3600" dirty="0"/>
              <a:t> </a:t>
            </a:r>
            <a:r>
              <a:rPr lang="en-GB" sz="3600" dirty="0" err="1"/>
              <a:t>í</a:t>
            </a:r>
            <a:r>
              <a:rPr lang="en-GB" sz="3600" dirty="0"/>
              <a:t> </a:t>
            </a:r>
            <a:r>
              <a:rPr lang="en-GB" sz="3600" dirty="0" err="1"/>
              <a:t>snertingu</a:t>
            </a:r>
            <a:r>
              <a:rPr lang="en-GB" sz="3600" dirty="0"/>
              <a:t> </a:t>
            </a:r>
            <a:r>
              <a:rPr lang="en-GB" sz="3600" dirty="0" err="1"/>
              <a:t>við</a:t>
            </a:r>
            <a:r>
              <a:rPr lang="en-GB" sz="3600" dirty="0"/>
              <a:t> </a:t>
            </a:r>
            <a:r>
              <a:rPr lang="en-GB" sz="3600" dirty="0" err="1"/>
              <a:t>náttúruna</a:t>
            </a:r>
            <a:endParaRPr lang="en-GB" sz="3600" dirty="0"/>
          </a:p>
          <a:p>
            <a:endParaRPr lang="en-I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CF73A-0287-D6B7-B7E3-700CB4B6BB65}"/>
              </a:ext>
            </a:extLst>
          </p:cNvPr>
          <p:cNvSpPr txBox="1"/>
          <p:nvPr/>
        </p:nvSpPr>
        <p:spPr>
          <a:xfrm>
            <a:off x="821224" y="797888"/>
            <a:ext cx="625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spc="-1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Sjálfbærni</a:t>
            </a:r>
            <a:endParaRPr lang="en-IS" sz="36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EDE65C8-A635-AB3F-AF5F-BB16134A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2" y="1670538"/>
            <a:ext cx="57102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3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57E97-6F6C-8AD4-24BD-B4451A78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Nýtt</a:t>
            </a:r>
            <a:r>
              <a:rPr lang="en-GB" dirty="0"/>
              <a:t> </a:t>
            </a:r>
            <a:r>
              <a:rPr lang="en-GB" dirty="0" err="1"/>
              <a:t>kjörtímabil</a:t>
            </a:r>
            <a:r>
              <a:rPr lang="en-GB" dirty="0"/>
              <a:t> – 64 </a:t>
            </a:r>
            <a:r>
              <a:rPr lang="en-GB" dirty="0" err="1"/>
              <a:t>sveitarfélög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79276-F5F1-A73D-1B5B-A6BFD19A3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6062663" cy="5334000"/>
          </a:xfrm>
        </p:spPr>
        <p:txBody>
          <a:bodyPr>
            <a:normAutofit fontScale="85000" lnSpcReduction="20000"/>
          </a:bodyPr>
          <a:lstStyle/>
          <a:p>
            <a:pPr marL="274320" lvl="2" indent="0">
              <a:lnSpc>
                <a:spcPct val="120000"/>
              </a:lnSpc>
              <a:buNone/>
            </a:pPr>
            <a:r>
              <a:rPr lang="en-GB" sz="3100" dirty="0" err="1"/>
              <a:t>Áhersla</a:t>
            </a:r>
            <a:r>
              <a:rPr lang="en-GB" sz="3100" dirty="0"/>
              <a:t> </a:t>
            </a:r>
            <a:r>
              <a:rPr lang="en-GB" sz="3100" dirty="0" err="1"/>
              <a:t>á</a:t>
            </a:r>
            <a:r>
              <a:rPr lang="en-GB" sz="3100" dirty="0"/>
              <a:t> </a:t>
            </a:r>
            <a:r>
              <a:rPr lang="en-GB" sz="3100" dirty="0" err="1"/>
              <a:t>að</a:t>
            </a:r>
            <a:r>
              <a:rPr lang="en-GB" sz="3100" dirty="0"/>
              <a:t> </a:t>
            </a:r>
            <a:r>
              <a:rPr lang="en-GB" sz="3100" dirty="0" err="1"/>
              <a:t>auka</a:t>
            </a:r>
            <a:r>
              <a:rPr lang="en-GB" sz="3100" dirty="0"/>
              <a:t> </a:t>
            </a:r>
            <a:r>
              <a:rPr lang="en-GB" sz="3100" dirty="0" err="1"/>
              <a:t>samstöðu</a:t>
            </a:r>
            <a:r>
              <a:rPr lang="en-GB" sz="3100" dirty="0"/>
              <a:t> </a:t>
            </a:r>
            <a:r>
              <a:rPr lang="en-GB" sz="3100" dirty="0" err="1"/>
              <a:t>á</a:t>
            </a:r>
            <a:r>
              <a:rPr lang="en-GB" sz="3100" dirty="0"/>
              <a:t> </a:t>
            </a:r>
            <a:r>
              <a:rPr lang="en-GB" sz="3100" dirty="0" err="1"/>
              <a:t>sveitarstjórnarstigi</a:t>
            </a:r>
            <a:endParaRPr lang="en-GB" sz="3100" dirty="0"/>
          </a:p>
          <a:p>
            <a:pPr marL="274320" lvl="2" indent="0">
              <a:lnSpc>
                <a:spcPct val="120000"/>
              </a:lnSpc>
              <a:buNone/>
            </a:pPr>
            <a:endParaRPr lang="en-GB" sz="3100" dirty="0"/>
          </a:p>
          <a:p>
            <a:pPr marL="274320" lvl="2" indent="0">
              <a:lnSpc>
                <a:spcPct val="120000"/>
              </a:lnSpc>
              <a:buNone/>
            </a:pPr>
            <a:r>
              <a:rPr lang="en-GB" sz="3100" dirty="0" err="1"/>
              <a:t>Fjárhagsleg</a:t>
            </a:r>
            <a:r>
              <a:rPr lang="en-GB" sz="3100" dirty="0"/>
              <a:t> </a:t>
            </a:r>
            <a:r>
              <a:rPr lang="en-GB" sz="3100" dirty="0" err="1"/>
              <a:t>sjálfbærni</a:t>
            </a:r>
            <a:r>
              <a:rPr lang="en-GB" sz="3100" dirty="0"/>
              <a:t> </a:t>
            </a:r>
            <a:r>
              <a:rPr lang="en-GB" sz="3100" dirty="0" err="1"/>
              <a:t>sameiginlegt</a:t>
            </a:r>
            <a:r>
              <a:rPr lang="en-GB" sz="3100" dirty="0"/>
              <a:t> </a:t>
            </a:r>
            <a:r>
              <a:rPr lang="en-GB" sz="3100" dirty="0" err="1"/>
              <a:t>markmið</a:t>
            </a:r>
            <a:r>
              <a:rPr lang="en-GB" sz="3100" dirty="0"/>
              <a:t> </a:t>
            </a:r>
            <a:r>
              <a:rPr lang="en-GB" sz="3100" dirty="0" err="1"/>
              <a:t>allra</a:t>
            </a:r>
            <a:r>
              <a:rPr lang="en-GB" sz="3100" dirty="0"/>
              <a:t> </a:t>
            </a:r>
            <a:r>
              <a:rPr lang="en-GB" sz="3100" dirty="0" err="1"/>
              <a:t>sveitarstjórna</a:t>
            </a:r>
            <a:endParaRPr lang="en-GB" sz="3100" dirty="0"/>
          </a:p>
          <a:p>
            <a:pPr lvl="2" indent="-457200">
              <a:lnSpc>
                <a:spcPct val="120000"/>
              </a:lnSpc>
              <a:buFont typeface="Wingdings" pitchFamily="2" charset="2"/>
              <a:buChar char="ü"/>
            </a:pPr>
            <a:endParaRPr lang="en-GB" sz="3100" dirty="0"/>
          </a:p>
          <a:p>
            <a:pPr marL="274320" lvl="2" indent="0">
              <a:lnSpc>
                <a:spcPct val="120000"/>
              </a:lnSpc>
              <a:buNone/>
            </a:pPr>
            <a:r>
              <a:rPr lang="en-GB" sz="3100" dirty="0" err="1"/>
              <a:t>áberandi</a:t>
            </a:r>
            <a:r>
              <a:rPr lang="en-GB" sz="3100" dirty="0"/>
              <a:t> </a:t>
            </a:r>
            <a:r>
              <a:rPr lang="en-GB" sz="3100" dirty="0" err="1"/>
              <a:t>við</a:t>
            </a:r>
            <a:r>
              <a:rPr lang="en-GB" sz="3100" dirty="0"/>
              <a:t> </a:t>
            </a:r>
            <a:r>
              <a:rPr lang="en-GB" sz="3100" dirty="0" err="1"/>
              <a:t>endurskoðun</a:t>
            </a:r>
            <a:r>
              <a:rPr lang="en-GB" sz="3100" dirty="0"/>
              <a:t> </a:t>
            </a:r>
            <a:r>
              <a:rPr lang="en-GB" sz="3100" dirty="0" err="1"/>
              <a:t>stefnumörkunar</a:t>
            </a:r>
            <a:r>
              <a:rPr lang="en-GB" sz="3100" dirty="0"/>
              <a:t> </a:t>
            </a:r>
            <a:r>
              <a:rPr lang="en-GB" sz="3100" dirty="0" err="1"/>
              <a:t>sambandsins</a:t>
            </a:r>
            <a:endParaRPr lang="en-GB" sz="3100" dirty="0"/>
          </a:p>
          <a:p>
            <a:pPr lvl="2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en-GB" sz="3100" dirty="0" err="1"/>
              <a:t>Stafræn</a:t>
            </a:r>
            <a:r>
              <a:rPr lang="en-GB" sz="3100" dirty="0"/>
              <a:t> </a:t>
            </a:r>
            <a:r>
              <a:rPr lang="en-GB" sz="3100" dirty="0" err="1"/>
              <a:t>þróun</a:t>
            </a:r>
            <a:r>
              <a:rPr lang="en-GB" sz="3100" dirty="0"/>
              <a:t> </a:t>
            </a:r>
          </a:p>
          <a:p>
            <a:pPr lvl="2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en-GB" sz="3100" dirty="0" err="1"/>
              <a:t>Loftslagsmál</a:t>
            </a:r>
            <a:r>
              <a:rPr lang="en-GB" sz="3100" dirty="0"/>
              <a:t> </a:t>
            </a:r>
          </a:p>
          <a:p>
            <a:pPr lvl="2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en-GB" sz="3100" dirty="0" err="1"/>
              <a:t>Mannréttindi</a:t>
            </a:r>
            <a:r>
              <a:rPr lang="en-GB" sz="3100" dirty="0"/>
              <a:t> </a:t>
            </a:r>
          </a:p>
          <a:p>
            <a:pPr lvl="2" indent="-457200">
              <a:lnSpc>
                <a:spcPct val="120000"/>
              </a:lnSpc>
              <a:buFont typeface="Wingdings" pitchFamily="2" charset="2"/>
              <a:buChar char="ü"/>
            </a:pPr>
            <a:endParaRPr lang="en-GB" sz="3100" dirty="0"/>
          </a:p>
          <a:p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5714E-CA6A-E551-CBF4-51E944A2D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74226" y="1975722"/>
            <a:ext cx="4537329" cy="31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84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5898-A88F-B895-6C36-7B6327B0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59015"/>
            <a:ext cx="3810000" cy="990600"/>
          </a:xfrm>
        </p:spPr>
        <p:txBody>
          <a:bodyPr>
            <a:normAutofit fontScale="90000"/>
          </a:bodyPr>
          <a:lstStyle/>
          <a:p>
            <a:r>
              <a:rPr lang="en-GB" sz="4000" dirty="0" err="1"/>
              <a:t>Sveitarstjórnarfólk</a:t>
            </a:r>
            <a:r>
              <a:rPr lang="en-GB" sz="4000" dirty="0"/>
              <a:t> </a:t>
            </a:r>
            <a:r>
              <a:rPr lang="en-GB" sz="4000" dirty="0" err="1"/>
              <a:t>eru</a:t>
            </a:r>
            <a:r>
              <a:rPr lang="en-GB" sz="4000" dirty="0"/>
              <a:t> </a:t>
            </a:r>
            <a:r>
              <a:rPr lang="en-GB" sz="4000" dirty="0" err="1"/>
              <a:t>einhuga</a:t>
            </a:r>
            <a:r>
              <a:rPr lang="en-GB" sz="4000" dirty="0"/>
              <a:t> um </a:t>
            </a:r>
            <a:r>
              <a:rPr lang="en-GB" sz="4000" dirty="0" err="1"/>
              <a:t>að</a:t>
            </a:r>
            <a:r>
              <a:rPr lang="en-GB" sz="4000" dirty="0"/>
              <a:t> </a:t>
            </a:r>
            <a:r>
              <a:rPr lang="en-GB" sz="4000" dirty="0" err="1"/>
              <a:t>standa</a:t>
            </a:r>
            <a:r>
              <a:rPr lang="en-GB" sz="4000" dirty="0"/>
              <a:t> </a:t>
            </a:r>
            <a:r>
              <a:rPr lang="en-GB" sz="4000" dirty="0" err="1"/>
              <a:t>vörð</a:t>
            </a:r>
            <a:r>
              <a:rPr lang="en-GB" sz="4000" dirty="0"/>
              <a:t> um </a:t>
            </a:r>
            <a:r>
              <a:rPr lang="en-GB" sz="4000" dirty="0" err="1"/>
              <a:t>sjálfstjórnarrétt</a:t>
            </a:r>
            <a:r>
              <a:rPr lang="en-GB" sz="4000" dirty="0"/>
              <a:t> </a:t>
            </a:r>
            <a:r>
              <a:rPr lang="en-GB" sz="4000" dirty="0" err="1"/>
              <a:t>sveitarfélaga</a:t>
            </a:r>
            <a:r>
              <a:rPr lang="en-GB" sz="4000" dirty="0"/>
              <a:t> </a:t>
            </a:r>
            <a:br>
              <a:rPr lang="en-GB" sz="4000" dirty="0"/>
            </a:br>
            <a:br>
              <a:rPr lang="en-IS" dirty="0"/>
            </a:br>
            <a:endParaRPr lang="en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79205-4572-098D-903E-83C89793F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28700"/>
            <a:ext cx="7772400" cy="51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1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F1EAD-B5A2-F34A-90F9-16803EEC6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23" y="1143000"/>
            <a:ext cx="5703277" cy="4876800"/>
          </a:xfrm>
        </p:spPr>
        <p:txBody>
          <a:bodyPr/>
          <a:lstStyle/>
          <a:p>
            <a:r>
              <a:rPr lang="en-IS" dirty="0">
                <a:solidFill>
                  <a:srgbClr val="1C1E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Það sem sameinar öll sveitarfélög í málaflokknum er vilji til að gera vel, skipuleggja fallegt, sjálfbært umhverfi með vistvænum samgöngum sem styður við lýðheilsu íbúa og hvetur til hreyfingar. </a:t>
            </a:r>
          </a:p>
          <a:p>
            <a:endParaRPr lang="en-IS" dirty="0">
              <a:solidFill>
                <a:srgbClr val="1C1E2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IS" dirty="0">
                <a:solidFill>
                  <a:srgbClr val="1C1E2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Ríkið þarf að vera félagi okkar í þeirri vegferð, leggja línurnar og styðja með lögum, reglum, leiðbeiningum og fjárhagslega</a:t>
            </a:r>
            <a:endParaRPr lang="en-I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S" dirty="0"/>
          </a:p>
        </p:txBody>
      </p:sp>
      <p:pic>
        <p:nvPicPr>
          <p:cNvPr id="4" name="Picture 2" descr="MyndaniÃ°urstaÃ°a fyrir TORG Ã BIÃSTÃÃU">
            <a:extLst>
              <a:ext uri="{FF2B5EF4-FFF2-40B4-BE49-F238E27FC236}">
                <a16:creationId xmlns:a16="http://schemas.microsoft.com/office/drawing/2014/main" id="{DD1A78AC-C277-E622-4F1B-1343DE45A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-5448" r="7031" b="15294"/>
          <a:stretch/>
        </p:blipFill>
        <p:spPr bwMode="auto">
          <a:xfrm>
            <a:off x="6602516" y="-2441"/>
            <a:ext cx="5589484" cy="68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04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8BA8-DA19-318A-C293-F22A8391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 err="1"/>
              <a:t>Skipulagsvald</a:t>
            </a:r>
            <a:r>
              <a:rPr lang="en-GB" dirty="0"/>
              <a:t> </a:t>
            </a:r>
            <a:r>
              <a:rPr lang="en-GB" dirty="0" err="1"/>
              <a:t>sveitarfélaga</a:t>
            </a:r>
            <a:endParaRPr lang="en-I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95D91B-AED0-F1D8-18FA-65EE146B3669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4640826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r>
              <a:rPr lang="en-GB" dirty="0" err="1"/>
              <a:t>Einföldun</a:t>
            </a:r>
            <a:r>
              <a:rPr lang="en-GB" dirty="0"/>
              <a:t> </a:t>
            </a:r>
            <a:r>
              <a:rPr lang="en-GB" dirty="0" err="1"/>
              <a:t>löggjafar</a:t>
            </a:r>
            <a:r>
              <a:rPr lang="en-GB" dirty="0"/>
              <a:t>, </a:t>
            </a:r>
            <a:r>
              <a:rPr lang="en-GB" dirty="0" err="1"/>
              <a:t>ferla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samráðs</a:t>
            </a:r>
            <a:r>
              <a:rPr lang="en-GB" dirty="0"/>
              <a:t> </a:t>
            </a:r>
            <a:r>
              <a:rPr lang="en-GB" dirty="0" err="1"/>
              <a:t>í</a:t>
            </a:r>
            <a:r>
              <a:rPr lang="en-GB" dirty="0"/>
              <a:t> </a:t>
            </a:r>
            <a:r>
              <a:rPr lang="en-GB" dirty="0" err="1"/>
              <a:t>skipulags</a:t>
            </a:r>
            <a:r>
              <a:rPr lang="en-GB" dirty="0"/>
              <a:t>-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byggingarmálum</a:t>
            </a:r>
            <a:r>
              <a:rPr lang="en-GB" dirty="0"/>
              <a:t>.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Breyting</a:t>
            </a:r>
            <a:r>
              <a:rPr lang="en-GB" dirty="0"/>
              <a:t> </a:t>
            </a:r>
            <a:r>
              <a:rPr lang="en-GB" dirty="0" err="1"/>
              <a:t>á</a:t>
            </a:r>
            <a:r>
              <a:rPr lang="en-GB" dirty="0"/>
              <a:t> </a:t>
            </a:r>
            <a:r>
              <a:rPr lang="en-GB" dirty="0" err="1"/>
              <a:t>lögum</a:t>
            </a:r>
            <a:r>
              <a:rPr lang="en-GB" dirty="0"/>
              <a:t> </a:t>
            </a:r>
            <a:r>
              <a:rPr lang="en-GB" dirty="0" err="1"/>
              <a:t>þannig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IS" dirty="0"/>
              <a:t>húsnæði í samþykktu skipulagi fái ekki að safna ryki í mörg ár – við viljum geta sett síðasta söludag á skipulag !</a:t>
            </a:r>
          </a:p>
          <a:p>
            <a:pPr marL="274320" lvl="1" indent="0">
              <a:buNone/>
            </a:pPr>
            <a:endParaRPr lang="en-IS" dirty="0"/>
          </a:p>
          <a:p>
            <a:pPr lvl="1"/>
            <a:r>
              <a:rPr lang="en-GB" dirty="0"/>
              <a:t>Gera </a:t>
            </a:r>
            <a:r>
              <a:rPr lang="en-GB" dirty="0" err="1"/>
              <a:t>ferla</a:t>
            </a:r>
            <a:r>
              <a:rPr lang="en-GB" dirty="0"/>
              <a:t> </a:t>
            </a:r>
            <a:r>
              <a:rPr lang="en-GB" dirty="0" err="1"/>
              <a:t>stafræna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auðskiljanlega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almenning</a:t>
            </a:r>
            <a:r>
              <a:rPr lang="en-GB" dirty="0"/>
              <a:t>. </a:t>
            </a:r>
          </a:p>
          <a:p>
            <a:pPr lvl="1"/>
            <a:endParaRPr lang="en-GB" dirty="0"/>
          </a:p>
          <a:p>
            <a:endParaRPr lang="en-IS" dirty="0"/>
          </a:p>
        </p:txBody>
      </p:sp>
      <p:pic>
        <p:nvPicPr>
          <p:cNvPr id="5" name="Picture 2" descr="Landskrona-skiva by Jens Ohlsson - Issuu">
            <a:extLst>
              <a:ext uri="{FF2B5EF4-FFF2-40B4-BE49-F238E27FC236}">
                <a16:creationId xmlns:a16="http://schemas.microsoft.com/office/drawing/2014/main" id="{35C98FC7-EDEF-AF33-E9C1-45FEA8A41C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/>
          <a:stretch/>
        </p:blipFill>
        <p:spPr bwMode="auto">
          <a:xfrm>
            <a:off x="6607276" y="533400"/>
            <a:ext cx="5584723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64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682F9-B4C0-78B8-2AFF-051CF9EBB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/>
              <a:t>Stefnum</a:t>
            </a:r>
            <a:r>
              <a:rPr lang="en-GB" sz="3600" dirty="0"/>
              <a:t> </a:t>
            </a:r>
            <a:r>
              <a:rPr lang="en-GB" sz="3600" dirty="0" err="1"/>
              <a:t>í</a:t>
            </a:r>
            <a:r>
              <a:rPr lang="en-GB" sz="3600" dirty="0"/>
              <a:t> </a:t>
            </a:r>
            <a:r>
              <a:rPr lang="en-GB" sz="3600" dirty="0" err="1"/>
              <a:t>sömu</a:t>
            </a:r>
            <a:r>
              <a:rPr lang="en-GB" sz="3600" dirty="0"/>
              <a:t> </a:t>
            </a:r>
            <a:r>
              <a:rPr lang="en-GB" sz="3600" dirty="0" err="1"/>
              <a:t>grænu</a:t>
            </a:r>
            <a:r>
              <a:rPr lang="en-GB" sz="3600" dirty="0"/>
              <a:t> </a:t>
            </a:r>
            <a:r>
              <a:rPr lang="en-GB" sz="3600" dirty="0" err="1"/>
              <a:t>átt</a:t>
            </a:r>
            <a:endParaRPr lang="en-I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02F71-E776-057B-D60D-DA82B0506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76400"/>
            <a:ext cx="6260799" cy="4876800"/>
          </a:xfrm>
        </p:spPr>
        <p:txBody>
          <a:bodyPr>
            <a:normAutofit fontScale="85000" lnSpcReduction="10000"/>
          </a:bodyPr>
          <a:lstStyle/>
          <a:p>
            <a:pPr marL="274320" lvl="2" indent="0">
              <a:buNone/>
            </a:pPr>
            <a:r>
              <a:rPr lang="en-GB" sz="2600" dirty="0"/>
              <a:t>V</a:t>
            </a:r>
            <a:r>
              <a:rPr lang="en-IS" sz="2600" dirty="0"/>
              <a:t>ið köllum eftir að ríkið marki stefnu um sjálfbærar byggðir og vistvænar samgöngur</a:t>
            </a:r>
          </a:p>
          <a:p>
            <a:pPr marL="274320" lvl="2" indent="0">
              <a:buNone/>
            </a:pPr>
            <a:endParaRPr lang="en-IS" sz="2600" dirty="0"/>
          </a:p>
          <a:p>
            <a:pPr marL="274320" lvl="2" indent="0">
              <a:buNone/>
            </a:pPr>
            <a:r>
              <a:rPr lang="en-IS" sz="2600" dirty="0"/>
              <a:t>Samgöngufrelsi í formi þess að fólk geti lifað daglegu lífi án þess að eiga bíl</a:t>
            </a:r>
          </a:p>
          <a:p>
            <a:pPr marL="274320" lvl="2" indent="0">
              <a:buNone/>
            </a:pPr>
            <a:endParaRPr lang="en-IS" sz="2600" dirty="0"/>
          </a:p>
          <a:p>
            <a:pPr marL="274320" lvl="2" indent="0">
              <a:buNone/>
            </a:pPr>
            <a:r>
              <a:rPr lang="en-IS" sz="2600" dirty="0"/>
              <a:t>15 mín hverfi þar sem þjónusta er í göngufæri</a:t>
            </a:r>
          </a:p>
          <a:p>
            <a:pPr marL="274320" lvl="2" indent="0">
              <a:buNone/>
            </a:pPr>
            <a:endParaRPr lang="en-IS" sz="2600" dirty="0"/>
          </a:p>
          <a:p>
            <a:pPr marL="274320" lvl="2" indent="0">
              <a:buNone/>
            </a:pPr>
            <a:r>
              <a:rPr lang="en-GB" sz="2600" dirty="0"/>
              <a:t>S</a:t>
            </a:r>
            <a:r>
              <a:rPr lang="en-IS" sz="2600" dirty="0"/>
              <a:t>tuðningur við landbúnaðarsvæði</a:t>
            </a:r>
          </a:p>
          <a:p>
            <a:pPr marL="274320" lvl="2" indent="0">
              <a:buNone/>
            </a:pPr>
            <a:endParaRPr lang="en-IS" sz="2600" dirty="0"/>
          </a:p>
          <a:p>
            <a:pPr marL="274320" lvl="2" indent="0">
              <a:buNone/>
            </a:pPr>
            <a:r>
              <a:rPr lang="en-IS" sz="2600" dirty="0"/>
              <a:t>Hjá ríkinu þyrfti að vera til leiðbeiningar um hvernig skipulag og arkitektúr styður þessi markmið - sem sveitarfélögin geta svo aðlagað innan sinna marka</a:t>
            </a:r>
          </a:p>
          <a:p>
            <a:endParaRPr lang="en-IS" dirty="0"/>
          </a:p>
        </p:txBody>
      </p:sp>
      <p:pic>
        <p:nvPicPr>
          <p:cNvPr id="9" name="Picture 2" descr="Welcome to Akureyri - Akureyri &amp; The North Guide">
            <a:extLst>
              <a:ext uri="{FF2B5EF4-FFF2-40B4-BE49-F238E27FC236}">
                <a16:creationId xmlns:a16="http://schemas.microsoft.com/office/drawing/2014/main" id="{CE6EBDFD-93FB-8360-4428-1D482FF8C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5556" r="22610"/>
          <a:stretch/>
        </p:blipFill>
        <p:spPr bwMode="auto">
          <a:xfrm>
            <a:off x="6400361" y="533400"/>
            <a:ext cx="5791639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1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8100-DFAA-99C3-8DC4-575100D0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2110"/>
            <a:ext cx="5702710" cy="99060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4000" dirty="0" err="1"/>
              <a:t>leiðbeiningar</a:t>
            </a:r>
            <a:r>
              <a:rPr lang="en-GB" sz="4000" dirty="0"/>
              <a:t> um </a:t>
            </a:r>
            <a:r>
              <a:rPr lang="en-GB" sz="4000" dirty="0" err="1"/>
              <a:t>skipulagsmál</a:t>
            </a:r>
            <a:br>
              <a:rPr lang="en-GB" dirty="0"/>
            </a:b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BEBE-F556-8EAF-B234-351D103DC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92710"/>
            <a:ext cx="5486400" cy="4699819"/>
          </a:xfrm>
        </p:spPr>
        <p:txBody>
          <a:bodyPr>
            <a:normAutofit/>
          </a:bodyPr>
          <a:lstStyle/>
          <a:p>
            <a:pPr marL="0" lvl="1" indent="0">
              <a:lnSpc>
                <a:spcPct val="80000"/>
              </a:lnSpc>
              <a:buNone/>
            </a:pPr>
            <a:endParaRPr lang="is-IS" sz="2200" dirty="0"/>
          </a:p>
          <a:p>
            <a:pPr marL="274320" lvl="1" indent="0">
              <a:buNone/>
            </a:pPr>
            <a:endParaRPr lang="en-IS" dirty="0"/>
          </a:p>
          <a:p>
            <a:pPr lvl="1"/>
            <a:endParaRPr lang="en-GB" dirty="0"/>
          </a:p>
          <a:p>
            <a:endParaRPr lang="en-I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7FEF5-66E6-8094-775B-47D72B4E739E}"/>
              </a:ext>
            </a:extLst>
          </p:cNvPr>
          <p:cNvSpPr txBox="1"/>
          <p:nvPr/>
        </p:nvSpPr>
        <p:spPr>
          <a:xfrm>
            <a:off x="609600" y="2249766"/>
            <a:ext cx="4103077" cy="4131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GB" sz="1800" dirty="0" err="1"/>
              <a:t>samráð</a:t>
            </a:r>
            <a:r>
              <a:rPr lang="en-GB" sz="1800" dirty="0"/>
              <a:t> </a:t>
            </a:r>
            <a:r>
              <a:rPr lang="en-GB" sz="1800" dirty="0" err="1"/>
              <a:t>við</a:t>
            </a:r>
            <a:r>
              <a:rPr lang="en-GB" sz="1800" dirty="0"/>
              <a:t> </a:t>
            </a:r>
            <a:r>
              <a:rPr lang="en-GB" sz="1800" dirty="0" err="1"/>
              <a:t>sveitarfélögin</a:t>
            </a:r>
            <a:endParaRPr lang="en-GB" sz="1800" dirty="0"/>
          </a:p>
          <a:p>
            <a:pPr>
              <a:lnSpc>
                <a:spcPts val="1500"/>
              </a:lnSpc>
            </a:pPr>
            <a:r>
              <a:rPr lang="en-GB" sz="1800" dirty="0" err="1"/>
              <a:t>samráð</a:t>
            </a:r>
            <a:r>
              <a:rPr lang="en-GB" sz="1800" dirty="0"/>
              <a:t> </a:t>
            </a:r>
            <a:r>
              <a:rPr lang="en-GB" sz="1800" dirty="0" err="1"/>
              <a:t>við</a:t>
            </a:r>
            <a:r>
              <a:rPr lang="en-GB" sz="1800" dirty="0"/>
              <a:t> </a:t>
            </a:r>
            <a:r>
              <a:rPr lang="en-GB" sz="1800" dirty="0" err="1"/>
              <a:t>sveitarfélögin</a:t>
            </a:r>
            <a:endParaRPr lang="en-GB" sz="1800" dirty="0"/>
          </a:p>
          <a:p>
            <a:pPr>
              <a:lnSpc>
                <a:spcPts val="1500"/>
              </a:lnSpc>
            </a:pPr>
            <a:r>
              <a:rPr lang="en-GB" sz="1800" dirty="0" err="1"/>
              <a:t>samráð</a:t>
            </a:r>
            <a:r>
              <a:rPr lang="en-GB" sz="1800" dirty="0"/>
              <a:t> </a:t>
            </a:r>
            <a:r>
              <a:rPr lang="en-GB" sz="1800" dirty="0" err="1"/>
              <a:t>við</a:t>
            </a:r>
            <a:r>
              <a:rPr lang="en-GB" sz="1800" dirty="0"/>
              <a:t> </a:t>
            </a:r>
            <a:r>
              <a:rPr lang="en-GB" sz="1800" dirty="0" err="1"/>
              <a:t>sveitarfélögin</a:t>
            </a:r>
            <a:endParaRPr lang="en-GB" sz="1800" dirty="0"/>
          </a:p>
          <a:p>
            <a:pPr>
              <a:lnSpc>
                <a:spcPts val="1500"/>
              </a:lnSpc>
            </a:pPr>
            <a:r>
              <a:rPr lang="en-GB" sz="1800" dirty="0" err="1"/>
              <a:t>samráð</a:t>
            </a:r>
            <a:r>
              <a:rPr lang="en-GB" sz="1800" dirty="0"/>
              <a:t> </a:t>
            </a:r>
            <a:r>
              <a:rPr lang="en-GB" sz="1800" dirty="0" err="1"/>
              <a:t>við</a:t>
            </a:r>
            <a:r>
              <a:rPr lang="en-GB" sz="1800" dirty="0"/>
              <a:t> </a:t>
            </a:r>
            <a:r>
              <a:rPr lang="en-GB" sz="1800" dirty="0" err="1"/>
              <a:t>sveitarfélögin</a:t>
            </a:r>
            <a:endParaRPr lang="en-GB" sz="1800" dirty="0"/>
          </a:p>
          <a:p>
            <a:pPr>
              <a:lnSpc>
                <a:spcPts val="1500"/>
              </a:lnSpc>
            </a:pPr>
            <a:r>
              <a:rPr lang="en-GB" sz="1800" dirty="0" err="1"/>
              <a:t>samráð</a:t>
            </a:r>
            <a:r>
              <a:rPr lang="en-GB" sz="1800" dirty="0"/>
              <a:t> </a:t>
            </a:r>
            <a:r>
              <a:rPr lang="en-GB" sz="1800" dirty="0" err="1"/>
              <a:t>við</a:t>
            </a:r>
            <a:r>
              <a:rPr lang="en-GB" sz="1800" dirty="0"/>
              <a:t> </a:t>
            </a:r>
            <a:r>
              <a:rPr lang="en-GB" sz="1800" dirty="0" err="1"/>
              <a:t>sveitarfélögin</a:t>
            </a:r>
            <a:endParaRPr lang="en-GB" sz="1800" dirty="0"/>
          </a:p>
          <a:p>
            <a:pPr>
              <a:lnSpc>
                <a:spcPts val="1500"/>
              </a:lnSpc>
            </a:pPr>
            <a:r>
              <a:rPr lang="en-GB" sz="1800" dirty="0" err="1"/>
              <a:t>samráð</a:t>
            </a:r>
            <a:r>
              <a:rPr lang="en-GB" sz="1800" dirty="0"/>
              <a:t> </a:t>
            </a:r>
            <a:r>
              <a:rPr lang="en-GB" sz="1800" dirty="0" err="1"/>
              <a:t>við</a:t>
            </a:r>
            <a:r>
              <a:rPr lang="en-GB" sz="1800" dirty="0"/>
              <a:t> </a:t>
            </a:r>
            <a:r>
              <a:rPr lang="en-GB" sz="1800" dirty="0" err="1"/>
              <a:t>sveitarfélögin</a:t>
            </a:r>
            <a:endParaRPr lang="en-GB" sz="1800" dirty="0"/>
          </a:p>
          <a:p>
            <a:pPr>
              <a:lnSpc>
                <a:spcPts val="1500"/>
              </a:lnSpc>
            </a:pPr>
            <a:r>
              <a:rPr lang="en-GB" sz="1800" dirty="0" err="1"/>
              <a:t>samráð</a:t>
            </a:r>
            <a:r>
              <a:rPr lang="en-GB" sz="1800" dirty="0"/>
              <a:t> </a:t>
            </a:r>
            <a:r>
              <a:rPr lang="en-GB" sz="1800" dirty="0" err="1"/>
              <a:t>við</a:t>
            </a:r>
            <a:r>
              <a:rPr lang="en-GB" sz="1800" dirty="0"/>
              <a:t> </a:t>
            </a:r>
            <a:r>
              <a:rPr lang="en-GB" sz="1800" dirty="0" err="1"/>
              <a:t>sveitarfélögin</a:t>
            </a:r>
            <a:endParaRPr lang="en-GB" sz="1800" dirty="0"/>
          </a:p>
          <a:p>
            <a:pPr>
              <a:lnSpc>
                <a:spcPts val="1500"/>
              </a:lnSpc>
            </a:pPr>
            <a:endParaRPr lang="en-GB" dirty="0"/>
          </a:p>
          <a:p>
            <a:pPr>
              <a:lnSpc>
                <a:spcPts val="1500"/>
              </a:lnSpc>
            </a:pPr>
            <a:endParaRPr lang="en-GB" sz="1800" dirty="0"/>
          </a:p>
          <a:p>
            <a:endParaRPr lang="en-GB" sz="1800" dirty="0"/>
          </a:p>
          <a:p>
            <a:r>
              <a:rPr lang="en-GB" sz="2200" dirty="0" err="1"/>
              <a:t>eins</a:t>
            </a:r>
            <a:r>
              <a:rPr lang="en-GB" sz="2200" dirty="0"/>
              <a:t> </a:t>
            </a:r>
            <a:r>
              <a:rPr lang="en-GB" sz="2200" dirty="0" err="1"/>
              <a:t>einfaldar</a:t>
            </a:r>
            <a:r>
              <a:rPr lang="en-GB" sz="2200" dirty="0"/>
              <a:t> </a:t>
            </a:r>
            <a:r>
              <a:rPr lang="en-GB" sz="2200" dirty="0" err="1"/>
              <a:t>og</a:t>
            </a:r>
            <a:r>
              <a:rPr lang="en-GB" sz="2200" dirty="0"/>
              <a:t> </a:t>
            </a:r>
            <a:r>
              <a:rPr lang="en-GB" sz="2200" dirty="0" err="1"/>
              <a:t>hægt</a:t>
            </a:r>
            <a:r>
              <a:rPr lang="en-GB" sz="2200" dirty="0"/>
              <a:t> er </a:t>
            </a:r>
          </a:p>
          <a:p>
            <a:endParaRPr lang="en-GB" sz="2200" dirty="0"/>
          </a:p>
          <a:p>
            <a:r>
              <a:rPr lang="en-GB" sz="2200" dirty="0" err="1"/>
              <a:t>kostnaður</a:t>
            </a:r>
            <a:r>
              <a:rPr lang="en-GB" sz="2200" dirty="0"/>
              <a:t> </a:t>
            </a:r>
            <a:r>
              <a:rPr lang="en-GB" sz="2200" dirty="0" err="1"/>
              <a:t>við</a:t>
            </a:r>
            <a:r>
              <a:rPr lang="en-GB" sz="2200" dirty="0"/>
              <a:t> </a:t>
            </a:r>
            <a:r>
              <a:rPr lang="en-GB" sz="2200" dirty="0" err="1"/>
              <a:t>framkvæmd</a:t>
            </a:r>
            <a:r>
              <a:rPr lang="en-GB" sz="2200" dirty="0"/>
              <a:t> </a:t>
            </a:r>
          </a:p>
          <a:p>
            <a:r>
              <a:rPr lang="en-GB" sz="2200" dirty="0" err="1"/>
              <a:t>þeirra</a:t>
            </a:r>
            <a:r>
              <a:rPr lang="en-GB" sz="2200" dirty="0"/>
              <a:t> </a:t>
            </a:r>
            <a:r>
              <a:rPr lang="en-GB" sz="2200" dirty="0" err="1"/>
              <a:t>sé</a:t>
            </a:r>
            <a:r>
              <a:rPr lang="en-GB" sz="2200" dirty="0"/>
              <a:t> </a:t>
            </a:r>
            <a:r>
              <a:rPr lang="en-GB" sz="2200" dirty="0" err="1"/>
              <a:t>metinn</a:t>
            </a:r>
            <a:endParaRPr lang="en-GB" sz="2200" dirty="0"/>
          </a:p>
          <a:p>
            <a:endParaRPr lang="en-GB" sz="2200" dirty="0"/>
          </a:p>
          <a:p>
            <a:r>
              <a:rPr lang="en-GB" sz="2200" dirty="0" err="1"/>
              <a:t>Ráðgjöf</a:t>
            </a:r>
            <a:r>
              <a:rPr lang="en-GB" sz="2200" dirty="0"/>
              <a:t> </a:t>
            </a:r>
            <a:r>
              <a:rPr lang="en-GB" sz="2200" dirty="0" err="1"/>
              <a:t>tryggð</a:t>
            </a:r>
            <a:endParaRPr lang="en-I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BED5D-A03F-F4D3-FE0B-61AAC4355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663" t="965" r="22748" b="805"/>
          <a:stretch/>
        </p:blipFill>
        <p:spPr>
          <a:xfrm>
            <a:off x="5338746" y="509954"/>
            <a:ext cx="6853254" cy="63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4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1F090-1031-1D08-B97A-C7984669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 sz="3600" dirty="0"/>
              <a:t>Samkeppnishæfni</a:t>
            </a:r>
            <a:r>
              <a:rPr lang="en-IS" dirty="0">
                <a:solidFill>
                  <a:srgbClr val="1C1E21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6BFC8-2617-0841-57EE-1D1751B82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4095135" cy="4876800"/>
          </a:xfrm>
        </p:spPr>
        <p:txBody>
          <a:bodyPr/>
          <a:lstStyle/>
          <a:p>
            <a:pPr marL="0" lvl="1" indent="0">
              <a:lnSpc>
                <a:spcPct val="80000"/>
              </a:lnSpc>
              <a:buNone/>
            </a:pPr>
            <a:r>
              <a:rPr lang="en-IS" sz="2200" dirty="0"/>
              <a:t>sveitarfélög eru í samkeppni við sveitarfélög í öðrum löndum um fólk og fyrirtæki, fallegt umhverfi</a:t>
            </a:r>
          </a:p>
          <a:p>
            <a:pPr marL="0" lvl="1" indent="0">
              <a:lnSpc>
                <a:spcPct val="80000"/>
              </a:lnSpc>
              <a:buNone/>
            </a:pPr>
            <a:endParaRPr lang="en-IS" sz="2200" dirty="0"/>
          </a:p>
          <a:p>
            <a:pPr marL="0" lvl="1" indent="0">
              <a:lnSpc>
                <a:spcPct val="80000"/>
              </a:lnSpc>
              <a:buNone/>
            </a:pPr>
            <a:r>
              <a:rPr lang="en-IS" sz="2200" dirty="0"/>
              <a:t>stöðugur húsnæðismarkaður góðar almenningssamgöngur </a:t>
            </a:r>
          </a:p>
          <a:p>
            <a:pPr marL="0" lvl="1" indent="0">
              <a:lnSpc>
                <a:spcPct val="80000"/>
              </a:lnSpc>
              <a:buNone/>
            </a:pPr>
            <a:endParaRPr lang="en-IS" sz="2200" dirty="0"/>
          </a:p>
          <a:p>
            <a:pPr marL="0" lvl="1" indent="0">
              <a:lnSpc>
                <a:spcPct val="80000"/>
              </a:lnSpc>
              <a:buNone/>
            </a:pPr>
            <a:r>
              <a:rPr lang="en-IS" sz="2200" dirty="0"/>
              <a:t>skipta þar miklu máli ef við ætlum að halda í fólk</a:t>
            </a:r>
          </a:p>
          <a:p>
            <a:pPr marL="0" lvl="1" indent="0">
              <a:lnSpc>
                <a:spcPct val="80000"/>
              </a:lnSpc>
              <a:buNone/>
            </a:pPr>
            <a:endParaRPr lang="en-IS" sz="2200" dirty="0"/>
          </a:p>
          <a:p>
            <a:pPr marL="0" lvl="1" indent="0">
              <a:lnSpc>
                <a:spcPct val="80000"/>
              </a:lnSpc>
              <a:buNone/>
            </a:pPr>
            <a:r>
              <a:rPr lang="en-IS" sz="2200" dirty="0"/>
              <a:t>fá fólk og fyrirtæki til að velja ísland til að lifa og fjárfesta</a:t>
            </a:r>
          </a:p>
          <a:p>
            <a:endParaRPr lang="en-IS" dirty="0"/>
          </a:p>
        </p:txBody>
      </p:sp>
      <p:pic>
        <p:nvPicPr>
          <p:cNvPr id="10242" name="Picture 2" descr="Urban &amp; residential streets | Schréder Nordic">
            <a:extLst>
              <a:ext uri="{FF2B5EF4-FFF2-40B4-BE49-F238E27FC236}">
                <a16:creationId xmlns:a16="http://schemas.microsoft.com/office/drawing/2014/main" id="{AC09D8D6-35DD-A39C-1665-86DC1B310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6838" r="26542" b="2137"/>
          <a:stretch/>
        </p:blipFill>
        <p:spPr bwMode="auto">
          <a:xfrm>
            <a:off x="5972908" y="533400"/>
            <a:ext cx="6219092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3064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mband_grunnu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14387</TotalTime>
  <Words>768</Words>
  <Application>Microsoft Office PowerPoint</Application>
  <PresentationFormat>Widescreen</PresentationFormat>
  <Paragraphs>143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Calibri</vt:lpstr>
      <vt:lpstr>Gill Sans MT</vt:lpstr>
      <vt:lpstr>inherit</vt:lpstr>
      <vt:lpstr>Wingdings</vt:lpstr>
      <vt:lpstr>Clarity</vt:lpstr>
      <vt:lpstr>samband_grunnur</vt:lpstr>
      <vt:lpstr>PowerPoint Presentation</vt:lpstr>
      <vt:lpstr>            Skipulagsdagurinn 2022</vt:lpstr>
      <vt:lpstr>Nýtt kjörtímabil – 64 sveitarfélög</vt:lpstr>
      <vt:lpstr>Sveitarstjórnarfólk eru einhuga um að standa vörð um sjálfstjórnarrétt sveitarfélaga   </vt:lpstr>
      <vt:lpstr>PowerPoint Presentation</vt:lpstr>
      <vt:lpstr> Skipulagsvald sveitarfélaga</vt:lpstr>
      <vt:lpstr>Stefnum í sömu grænu átt</vt:lpstr>
      <vt:lpstr> leiðbeiningar um skipulagsmál </vt:lpstr>
      <vt:lpstr>Samkeppnishæfni </vt:lpstr>
      <vt:lpstr>    Umhverfi, bæði manngert og náttúrulegt, lykiláhrifaþáttur hvað varðar lýðheilsu.   </vt:lpstr>
      <vt:lpstr>    Þurfum bæði að þétta byggð og tryggja landbúnaðarsvæði   - fjölbreytt og vistvæn byggð um allt land með þjónustu og tækifærum </vt:lpstr>
      <vt:lpstr>Rammasamningur  um húsnæðismál</vt:lpstr>
      <vt:lpstr> Stórsókn í aðgengismálum fatlaðs fólks – uppbygging framundan</vt:lpstr>
      <vt:lpstr>LOFTSLAGSMÁLIN</vt:lpstr>
      <vt:lpstr>STEFNA UM NÁTTÚRUVERND</vt:lpstr>
      <vt:lpstr>Að lokum – til þjónustu fyrir ykkur</vt:lpstr>
      <vt:lpstr>Skipulagsmálanefnd sambandsins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Magnús Karel Hannesson</dc:creator>
  <cp:lastModifiedBy>Björn Teitsson - SLS</cp:lastModifiedBy>
  <cp:revision>333</cp:revision>
  <cp:lastPrinted>2018-09-05T14:06:40Z</cp:lastPrinted>
  <dcterms:created xsi:type="dcterms:W3CDTF">2014-09-16T21:32:26Z</dcterms:created>
  <dcterms:modified xsi:type="dcterms:W3CDTF">2022-11-17T12:29:45Z</dcterms:modified>
</cp:coreProperties>
</file>